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sldIdLst>
    <p:sldId id="256" r:id="rId5"/>
    <p:sldId id="269" r:id="rId6"/>
    <p:sldId id="273" r:id="rId7"/>
    <p:sldId id="274" r:id="rId8"/>
    <p:sldId id="739" r:id="rId9"/>
    <p:sldId id="280" r:id="rId10"/>
    <p:sldId id="278" r:id="rId11"/>
    <p:sldId id="292" r:id="rId12"/>
    <p:sldId id="286" r:id="rId13"/>
    <p:sldId id="287" r:id="rId14"/>
    <p:sldId id="288" r:id="rId15"/>
    <p:sldId id="293" r:id="rId16"/>
    <p:sldId id="289" r:id="rId17"/>
    <p:sldId id="290" r:id="rId18"/>
    <p:sldId id="294" r:id="rId19"/>
    <p:sldId id="296" r:id="rId20"/>
    <p:sldId id="291" r:id="rId21"/>
    <p:sldId id="297" r:id="rId22"/>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60C428-E8FE-4BB2-9815-5E3A7B2B864D}" v="71" dt="2025-07-14T07:41:11.6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291" autoAdjust="0"/>
  </p:normalViewPr>
  <p:slideViewPr>
    <p:cSldViewPr snapToGrid="0">
      <p:cViewPr>
        <p:scale>
          <a:sx n="100" d="100"/>
          <a:sy n="100" d="100"/>
        </p:scale>
        <p:origin x="300" y="-5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Moors" userId="b6a232ef-499d-4352-8265-cb79d44b0df6" providerId="ADAL" clId="{C360C428-E8FE-4BB2-9815-5E3A7B2B864D}"/>
    <pc:docChg chg="undo custSel addSld delSld modSld sldOrd">
      <pc:chgData name="Julie Moors" userId="b6a232ef-499d-4352-8265-cb79d44b0df6" providerId="ADAL" clId="{C360C428-E8FE-4BB2-9815-5E3A7B2B864D}" dt="2025-07-14T07:40:12.878" v="388" actId="1076"/>
      <pc:docMkLst>
        <pc:docMk/>
      </pc:docMkLst>
      <pc:sldChg chg="modSp mod">
        <pc:chgData name="Julie Moors" userId="b6a232ef-499d-4352-8265-cb79d44b0df6" providerId="ADAL" clId="{C360C428-E8FE-4BB2-9815-5E3A7B2B864D}" dt="2025-07-03T13:28:48.123" v="282" actId="6549"/>
        <pc:sldMkLst>
          <pc:docMk/>
          <pc:sldMk cId="268710052" sldId="273"/>
        </pc:sldMkLst>
        <pc:spChg chg="mod">
          <ac:chgData name="Julie Moors" userId="b6a232ef-499d-4352-8265-cb79d44b0df6" providerId="ADAL" clId="{C360C428-E8FE-4BB2-9815-5E3A7B2B864D}" dt="2025-07-03T13:28:48.123" v="282" actId="6549"/>
          <ac:spMkLst>
            <pc:docMk/>
            <pc:sldMk cId="268710052" sldId="273"/>
            <ac:spMk id="3" creationId="{5F062CA8-9A84-BA53-1B11-1FC20A7CCA2E}"/>
          </ac:spMkLst>
        </pc:spChg>
      </pc:sldChg>
      <pc:sldChg chg="addSp delSp modSp mod modClrScheme chgLayout">
        <pc:chgData name="Julie Moors" userId="b6a232ef-499d-4352-8265-cb79d44b0df6" providerId="ADAL" clId="{C360C428-E8FE-4BB2-9815-5E3A7B2B864D}" dt="2025-07-14T07:37:06.861" v="373" actId="1076"/>
        <pc:sldMkLst>
          <pc:docMk/>
          <pc:sldMk cId="3176185021" sldId="274"/>
        </pc:sldMkLst>
        <pc:spChg chg="mod">
          <ac:chgData name="Julie Moors" userId="b6a232ef-499d-4352-8265-cb79d44b0df6" providerId="ADAL" clId="{C360C428-E8FE-4BB2-9815-5E3A7B2B864D}" dt="2025-07-14T07:35:05.031" v="355" actId="26606"/>
          <ac:spMkLst>
            <pc:docMk/>
            <pc:sldMk cId="3176185021" sldId="274"/>
            <ac:spMk id="2" creationId="{DF0B4019-5DED-E5FD-92FA-6C5947054D36}"/>
          </ac:spMkLst>
        </pc:spChg>
        <pc:spChg chg="add del">
          <ac:chgData name="Julie Moors" userId="b6a232ef-499d-4352-8265-cb79d44b0df6" providerId="ADAL" clId="{C360C428-E8FE-4BB2-9815-5E3A7B2B864D}" dt="2025-07-14T07:35:05.031" v="355" actId="26606"/>
          <ac:spMkLst>
            <pc:docMk/>
            <pc:sldMk cId="3176185021" sldId="274"/>
            <ac:spMk id="3" creationId="{9F4ABC74-5A80-7928-0DA0-2DE5780539E9}"/>
          </ac:spMkLst>
        </pc:spChg>
        <pc:spChg chg="add mod">
          <ac:chgData name="Julie Moors" userId="b6a232ef-499d-4352-8265-cb79d44b0df6" providerId="ADAL" clId="{C360C428-E8FE-4BB2-9815-5E3A7B2B864D}" dt="2025-07-14T07:37:06.861" v="373" actId="1076"/>
          <ac:spMkLst>
            <pc:docMk/>
            <pc:sldMk cId="3176185021" sldId="274"/>
            <ac:spMk id="5" creationId="{310C4C9A-4701-17DD-8F45-4A1F0CE4D27E}"/>
          </ac:spMkLst>
        </pc:spChg>
        <pc:picChg chg="add mod">
          <ac:chgData name="Julie Moors" userId="b6a232ef-499d-4352-8265-cb79d44b0df6" providerId="ADAL" clId="{C360C428-E8FE-4BB2-9815-5E3A7B2B864D}" dt="2025-07-14T07:34:55.176" v="353" actId="26606"/>
          <ac:picMkLst>
            <pc:docMk/>
            <pc:sldMk cId="3176185021" sldId="274"/>
            <ac:picMk id="1026" creationId="{14ADBC7C-6B32-9432-7D3C-436DEE4BA0E4}"/>
          </ac:picMkLst>
        </pc:picChg>
        <pc:picChg chg="add mod">
          <ac:chgData name="Julie Moors" userId="b6a232ef-499d-4352-8265-cb79d44b0df6" providerId="ADAL" clId="{C360C428-E8FE-4BB2-9815-5E3A7B2B864D}" dt="2025-07-14T07:35:27.659" v="360" actId="1076"/>
          <ac:picMkLst>
            <pc:docMk/>
            <pc:sldMk cId="3176185021" sldId="274"/>
            <ac:picMk id="1028" creationId="{7637A011-69EC-A9F1-CAD3-1ECB7D7D82EF}"/>
          </ac:picMkLst>
        </pc:picChg>
      </pc:sldChg>
      <pc:sldChg chg="modSp mod">
        <pc:chgData name="Julie Moors" userId="b6a232ef-499d-4352-8265-cb79d44b0df6" providerId="ADAL" clId="{C360C428-E8FE-4BB2-9815-5E3A7B2B864D}" dt="2025-07-14T07:36:41.622" v="365" actId="2711"/>
        <pc:sldMkLst>
          <pc:docMk/>
          <pc:sldMk cId="3267239429" sldId="278"/>
        </pc:sldMkLst>
        <pc:spChg chg="mod">
          <ac:chgData name="Julie Moors" userId="b6a232ef-499d-4352-8265-cb79d44b0df6" providerId="ADAL" clId="{C360C428-E8FE-4BB2-9815-5E3A7B2B864D}" dt="2025-07-14T07:36:41.622" v="365" actId="2711"/>
          <ac:spMkLst>
            <pc:docMk/>
            <pc:sldMk cId="3267239429" sldId="278"/>
            <ac:spMk id="3" creationId="{F0BE3082-1100-D6E7-470D-4BB8207B5C8D}"/>
          </ac:spMkLst>
        </pc:spChg>
      </pc:sldChg>
      <pc:sldChg chg="addSp delSp modSp mod modNotesTx">
        <pc:chgData name="Julie Moors" userId="b6a232ef-499d-4352-8265-cb79d44b0df6" providerId="ADAL" clId="{C360C428-E8FE-4BB2-9815-5E3A7B2B864D}" dt="2025-07-03T13:28:12.906" v="252" actId="20577"/>
        <pc:sldMkLst>
          <pc:docMk/>
          <pc:sldMk cId="1860706210" sldId="280"/>
        </pc:sldMkLst>
        <pc:spChg chg="add mod">
          <ac:chgData name="Julie Moors" userId="b6a232ef-499d-4352-8265-cb79d44b0df6" providerId="ADAL" clId="{C360C428-E8FE-4BB2-9815-5E3A7B2B864D}" dt="2025-07-03T13:25:44.111" v="251" actId="1076"/>
          <ac:spMkLst>
            <pc:docMk/>
            <pc:sldMk cId="1860706210" sldId="280"/>
            <ac:spMk id="4" creationId="{8DFEF679-3E32-1740-61F3-2979E83677A8}"/>
          </ac:spMkLst>
        </pc:spChg>
      </pc:sldChg>
      <pc:sldChg chg="modSp">
        <pc:chgData name="Julie Moors" userId="b6a232ef-499d-4352-8265-cb79d44b0df6" providerId="ADAL" clId="{C360C428-E8FE-4BB2-9815-5E3A7B2B864D}" dt="2025-07-03T12:57:36.417" v="27"/>
        <pc:sldMkLst>
          <pc:docMk/>
          <pc:sldMk cId="823387573" sldId="286"/>
        </pc:sldMkLst>
        <pc:graphicFrameChg chg="mod">
          <ac:chgData name="Julie Moors" userId="b6a232ef-499d-4352-8265-cb79d44b0df6" providerId="ADAL" clId="{C360C428-E8FE-4BB2-9815-5E3A7B2B864D}" dt="2025-07-03T12:57:36.417" v="27"/>
          <ac:graphicFrameMkLst>
            <pc:docMk/>
            <pc:sldMk cId="823387573" sldId="286"/>
            <ac:graphicFrameMk id="7" creationId="{0AFF4D96-1BEA-93A8-6F0E-EB19F92E4408}"/>
          </ac:graphicFrameMkLst>
        </pc:graphicFrameChg>
      </pc:sldChg>
      <pc:sldChg chg="addSp delSp modSp mod modNotesTx">
        <pc:chgData name="Julie Moors" userId="b6a232ef-499d-4352-8265-cb79d44b0df6" providerId="ADAL" clId="{C360C428-E8FE-4BB2-9815-5E3A7B2B864D}" dt="2025-07-14T07:37:52.157" v="380" actId="1076"/>
        <pc:sldMkLst>
          <pc:docMk/>
          <pc:sldMk cId="2443849680" sldId="287"/>
        </pc:sldMkLst>
        <pc:spChg chg="add del mod">
          <ac:chgData name="Julie Moors" userId="b6a232ef-499d-4352-8265-cb79d44b0df6" providerId="ADAL" clId="{C360C428-E8FE-4BB2-9815-5E3A7B2B864D}" dt="2025-07-14T07:37:48.481" v="379" actId="478"/>
          <ac:spMkLst>
            <pc:docMk/>
            <pc:sldMk cId="2443849680" sldId="287"/>
            <ac:spMk id="5" creationId="{E298543B-B734-88C3-BAB4-D481313568A2}"/>
          </ac:spMkLst>
        </pc:spChg>
        <pc:picChg chg="add mod">
          <ac:chgData name="Julie Moors" userId="b6a232ef-499d-4352-8265-cb79d44b0df6" providerId="ADAL" clId="{C360C428-E8FE-4BB2-9815-5E3A7B2B864D}" dt="2025-07-14T07:37:52.157" v="380" actId="1076"/>
          <ac:picMkLst>
            <pc:docMk/>
            <pc:sldMk cId="2443849680" sldId="287"/>
            <ac:picMk id="18" creationId="{ED54C903-C1B3-4C25-DD73-5B26CBDDDBE9}"/>
          </ac:picMkLst>
        </pc:picChg>
      </pc:sldChg>
      <pc:sldChg chg="modSp mod">
        <pc:chgData name="Julie Moors" userId="b6a232ef-499d-4352-8265-cb79d44b0df6" providerId="ADAL" clId="{C360C428-E8FE-4BB2-9815-5E3A7B2B864D}" dt="2025-07-11T11:11:39.244" v="326" actId="1076"/>
        <pc:sldMkLst>
          <pc:docMk/>
          <pc:sldMk cId="2780781601" sldId="288"/>
        </pc:sldMkLst>
        <pc:picChg chg="mod">
          <ac:chgData name="Julie Moors" userId="b6a232ef-499d-4352-8265-cb79d44b0df6" providerId="ADAL" clId="{C360C428-E8FE-4BB2-9815-5E3A7B2B864D}" dt="2025-07-11T11:11:39.244" v="326" actId="1076"/>
          <ac:picMkLst>
            <pc:docMk/>
            <pc:sldMk cId="2780781601" sldId="288"/>
            <ac:picMk id="5" creationId="{9CA8305D-B01B-4F6C-58BF-0149BD27DB57}"/>
          </ac:picMkLst>
        </pc:picChg>
      </pc:sldChg>
      <pc:sldChg chg="modSp mod">
        <pc:chgData name="Julie Moors" userId="b6a232ef-499d-4352-8265-cb79d44b0df6" providerId="ADAL" clId="{C360C428-E8FE-4BB2-9815-5E3A7B2B864D}" dt="2025-07-14T07:39:24.319" v="383" actId="2711"/>
        <pc:sldMkLst>
          <pc:docMk/>
          <pc:sldMk cId="1337082121" sldId="289"/>
        </pc:sldMkLst>
        <pc:spChg chg="mod">
          <ac:chgData name="Julie Moors" userId="b6a232ef-499d-4352-8265-cb79d44b0df6" providerId="ADAL" clId="{C360C428-E8FE-4BB2-9815-5E3A7B2B864D}" dt="2025-07-14T07:39:24.319" v="383" actId="2711"/>
          <ac:spMkLst>
            <pc:docMk/>
            <pc:sldMk cId="1337082121" sldId="289"/>
            <ac:spMk id="3" creationId="{9E339D7C-1693-4BD6-031F-45807ED79F4A}"/>
          </ac:spMkLst>
        </pc:spChg>
      </pc:sldChg>
      <pc:sldChg chg="modSp mod">
        <pc:chgData name="Julie Moors" userId="b6a232ef-499d-4352-8265-cb79d44b0df6" providerId="ADAL" clId="{C360C428-E8FE-4BB2-9815-5E3A7B2B864D}" dt="2025-07-14T07:39:54.474" v="384" actId="2711"/>
        <pc:sldMkLst>
          <pc:docMk/>
          <pc:sldMk cId="4086005495" sldId="290"/>
        </pc:sldMkLst>
        <pc:spChg chg="mod">
          <ac:chgData name="Julie Moors" userId="b6a232ef-499d-4352-8265-cb79d44b0df6" providerId="ADAL" clId="{C360C428-E8FE-4BB2-9815-5E3A7B2B864D}" dt="2025-07-14T07:39:54.474" v="384" actId="2711"/>
          <ac:spMkLst>
            <pc:docMk/>
            <pc:sldMk cId="4086005495" sldId="290"/>
            <ac:spMk id="11" creationId="{0977434E-819F-01F0-E3BA-5310BA345981}"/>
          </ac:spMkLst>
        </pc:spChg>
      </pc:sldChg>
      <pc:sldChg chg="modSp mod">
        <pc:chgData name="Julie Moors" userId="b6a232ef-499d-4352-8265-cb79d44b0df6" providerId="ADAL" clId="{C360C428-E8FE-4BB2-9815-5E3A7B2B864D}" dt="2025-07-03T13:06:13.485" v="62" actId="20577"/>
        <pc:sldMkLst>
          <pc:docMk/>
          <pc:sldMk cId="2690168821" sldId="291"/>
        </pc:sldMkLst>
        <pc:spChg chg="mod">
          <ac:chgData name="Julie Moors" userId="b6a232ef-499d-4352-8265-cb79d44b0df6" providerId="ADAL" clId="{C360C428-E8FE-4BB2-9815-5E3A7B2B864D}" dt="2025-07-03T13:06:13.485" v="62" actId="20577"/>
          <ac:spMkLst>
            <pc:docMk/>
            <pc:sldMk cId="2690168821" sldId="291"/>
            <ac:spMk id="2" creationId="{4C507828-3162-238D-8EEE-DA89FCD8996C}"/>
          </ac:spMkLst>
        </pc:spChg>
      </pc:sldChg>
      <pc:sldChg chg="addSp modSp mod modNotesTx">
        <pc:chgData name="Julie Moors" userId="b6a232ef-499d-4352-8265-cb79d44b0df6" providerId="ADAL" clId="{C360C428-E8FE-4BB2-9815-5E3A7B2B864D}" dt="2025-07-14T07:37:32.062" v="378" actId="14100"/>
        <pc:sldMkLst>
          <pc:docMk/>
          <pc:sldMk cId="2504053827" sldId="292"/>
        </pc:sldMkLst>
        <pc:spChg chg="add mod">
          <ac:chgData name="Julie Moors" userId="b6a232ef-499d-4352-8265-cb79d44b0df6" providerId="ADAL" clId="{C360C428-E8FE-4BB2-9815-5E3A7B2B864D}" dt="2025-07-14T07:37:32.062" v="378" actId="14100"/>
          <ac:spMkLst>
            <pc:docMk/>
            <pc:sldMk cId="2504053827" sldId="292"/>
            <ac:spMk id="6" creationId="{7914C5D7-8061-F980-151C-9CA1A6631626}"/>
          </ac:spMkLst>
        </pc:spChg>
      </pc:sldChg>
      <pc:sldChg chg="modSp mod">
        <pc:chgData name="Julie Moors" userId="b6a232ef-499d-4352-8265-cb79d44b0df6" providerId="ADAL" clId="{C360C428-E8FE-4BB2-9815-5E3A7B2B864D}" dt="2025-07-14T07:39:09.606" v="382" actId="1076"/>
        <pc:sldMkLst>
          <pc:docMk/>
          <pc:sldMk cId="1920453483" sldId="293"/>
        </pc:sldMkLst>
        <pc:spChg chg="mod">
          <ac:chgData name="Julie Moors" userId="b6a232ef-499d-4352-8265-cb79d44b0df6" providerId="ADAL" clId="{C360C428-E8FE-4BB2-9815-5E3A7B2B864D}" dt="2025-07-14T07:39:09.606" v="382" actId="1076"/>
          <ac:spMkLst>
            <pc:docMk/>
            <pc:sldMk cId="1920453483" sldId="293"/>
            <ac:spMk id="2" creationId="{3AB74E52-F291-FB5C-12BB-DF7A66E32B47}"/>
          </ac:spMkLst>
        </pc:spChg>
      </pc:sldChg>
      <pc:sldChg chg="del">
        <pc:chgData name="Julie Moors" userId="b6a232ef-499d-4352-8265-cb79d44b0df6" providerId="ADAL" clId="{C360C428-E8FE-4BB2-9815-5E3A7B2B864D}" dt="2025-07-03T13:28:31.823" v="253" actId="47"/>
        <pc:sldMkLst>
          <pc:docMk/>
          <pc:sldMk cId="2178236515" sldId="295"/>
        </pc:sldMkLst>
      </pc:sldChg>
      <pc:sldChg chg="modSp mod">
        <pc:chgData name="Julie Moors" userId="b6a232ef-499d-4352-8265-cb79d44b0df6" providerId="ADAL" clId="{C360C428-E8FE-4BB2-9815-5E3A7B2B864D}" dt="2025-07-14T07:40:12.878" v="388" actId="1076"/>
        <pc:sldMkLst>
          <pc:docMk/>
          <pc:sldMk cId="2424453118" sldId="296"/>
        </pc:sldMkLst>
        <pc:spChg chg="mod">
          <ac:chgData name="Julie Moors" userId="b6a232ef-499d-4352-8265-cb79d44b0df6" providerId="ADAL" clId="{C360C428-E8FE-4BB2-9815-5E3A7B2B864D}" dt="2025-07-14T07:40:12.878" v="388" actId="1076"/>
          <ac:spMkLst>
            <pc:docMk/>
            <pc:sldMk cId="2424453118" sldId="296"/>
            <ac:spMk id="4" creationId="{389B3793-B256-3D7F-554B-264EB4D35F5F}"/>
          </ac:spMkLst>
        </pc:spChg>
        <pc:picChg chg="mod">
          <ac:chgData name="Julie Moors" userId="b6a232ef-499d-4352-8265-cb79d44b0df6" providerId="ADAL" clId="{C360C428-E8FE-4BB2-9815-5E3A7B2B864D}" dt="2025-07-14T07:40:10.539" v="387" actId="1076"/>
          <ac:picMkLst>
            <pc:docMk/>
            <pc:sldMk cId="2424453118" sldId="296"/>
            <ac:picMk id="1030" creationId="{2D2B06F1-302F-80CF-538E-9F53690F04E0}"/>
          </ac:picMkLst>
        </pc:picChg>
      </pc:sldChg>
      <pc:sldChg chg="modSp mod">
        <pc:chgData name="Julie Moors" userId="b6a232ef-499d-4352-8265-cb79d44b0df6" providerId="ADAL" clId="{C360C428-E8FE-4BB2-9815-5E3A7B2B864D}" dt="2025-07-03T13:06:24.817" v="89" actId="20577"/>
        <pc:sldMkLst>
          <pc:docMk/>
          <pc:sldMk cId="3168611797" sldId="297"/>
        </pc:sldMkLst>
        <pc:spChg chg="mod">
          <ac:chgData name="Julie Moors" userId="b6a232ef-499d-4352-8265-cb79d44b0df6" providerId="ADAL" clId="{C360C428-E8FE-4BB2-9815-5E3A7B2B864D}" dt="2025-07-03T13:06:24.817" v="89" actId="20577"/>
          <ac:spMkLst>
            <pc:docMk/>
            <pc:sldMk cId="3168611797" sldId="297"/>
            <ac:spMk id="2" creationId="{DA03993D-08C5-D446-57D3-010CC50E6845}"/>
          </ac:spMkLst>
        </pc:spChg>
      </pc:sldChg>
      <pc:sldChg chg="modSp del mod">
        <pc:chgData name="Julie Moors" userId="b6a232ef-499d-4352-8265-cb79d44b0df6" providerId="ADAL" clId="{C360C428-E8FE-4BB2-9815-5E3A7B2B864D}" dt="2025-07-11T09:58:22.121" v="311" actId="2696"/>
        <pc:sldMkLst>
          <pc:docMk/>
          <pc:sldMk cId="1045037721" sldId="739"/>
        </pc:sldMkLst>
      </pc:sldChg>
      <pc:sldChg chg="add ord">
        <pc:chgData name="Julie Moors" userId="b6a232ef-499d-4352-8265-cb79d44b0df6" providerId="ADAL" clId="{C360C428-E8FE-4BB2-9815-5E3A7B2B864D}" dt="2025-07-14T07:33:52.897" v="350"/>
        <pc:sldMkLst>
          <pc:docMk/>
          <pc:sldMk cId="2710677270" sldId="739"/>
        </pc:sldMkLst>
      </pc:sldChg>
      <pc:sldMasterChg chg="delSldLayout">
        <pc:chgData name="Julie Moors" userId="b6a232ef-499d-4352-8265-cb79d44b0df6" providerId="ADAL" clId="{C360C428-E8FE-4BB2-9815-5E3A7B2B864D}" dt="2025-07-11T09:58:22.121" v="311" actId="2696"/>
        <pc:sldMasterMkLst>
          <pc:docMk/>
          <pc:sldMasterMk cId="897513809" sldId="2147483648"/>
        </pc:sldMasterMkLst>
        <pc:sldLayoutChg chg="del">
          <pc:chgData name="Julie Moors" userId="b6a232ef-499d-4352-8265-cb79d44b0df6" providerId="ADAL" clId="{C360C428-E8FE-4BB2-9815-5E3A7B2B864D}" dt="2025-07-11T09:58:22.121" v="311" actId="2696"/>
          <pc:sldLayoutMkLst>
            <pc:docMk/>
            <pc:sldMasterMk cId="897513809" sldId="2147483648"/>
            <pc:sldLayoutMk cId="452090297" sldId="214748368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FA30A4-60F7-4F66-BED3-63D830342BC3}" type="doc">
      <dgm:prSet loTypeId="urn:microsoft.com/office/officeart/2005/8/layout/default" loCatId="list" qsTypeId="urn:microsoft.com/office/officeart/2005/8/quickstyle/simple4" qsCatId="simple" csTypeId="urn:microsoft.com/office/officeart/2005/8/colors/accent2_2" csCatId="accent2"/>
      <dgm:spPr/>
      <dgm:t>
        <a:bodyPr/>
        <a:lstStyle/>
        <a:p>
          <a:endParaRPr lang="en-US"/>
        </a:p>
      </dgm:t>
    </dgm:pt>
    <dgm:pt modelId="{9BC3F0C1-6350-4DB7-BA10-4C445EE24B5A}">
      <dgm:prSet/>
      <dgm:spPr/>
      <dgm:t>
        <a:bodyPr/>
        <a:lstStyle/>
        <a:p>
          <a:r>
            <a:rPr lang="en-US" dirty="0"/>
            <a:t>Customer acquisition &amp; retention </a:t>
          </a:r>
        </a:p>
      </dgm:t>
    </dgm:pt>
    <dgm:pt modelId="{E0E19BFB-2DF7-4A50-8819-F2B129041504}" type="parTrans" cxnId="{39FAA803-12C6-4A58-BB96-C662EC856C71}">
      <dgm:prSet/>
      <dgm:spPr/>
      <dgm:t>
        <a:bodyPr/>
        <a:lstStyle/>
        <a:p>
          <a:endParaRPr lang="en-US"/>
        </a:p>
      </dgm:t>
    </dgm:pt>
    <dgm:pt modelId="{7CC18C2A-4CFC-4D93-B1E5-4CF8E8249192}" type="sibTrans" cxnId="{39FAA803-12C6-4A58-BB96-C662EC856C71}">
      <dgm:prSet/>
      <dgm:spPr/>
      <dgm:t>
        <a:bodyPr/>
        <a:lstStyle/>
        <a:p>
          <a:endParaRPr lang="en-US"/>
        </a:p>
      </dgm:t>
    </dgm:pt>
    <dgm:pt modelId="{C0040CEB-D030-465E-A70E-469A2F724D61}">
      <dgm:prSet/>
      <dgm:spPr/>
      <dgm:t>
        <a:bodyPr/>
        <a:lstStyle/>
        <a:p>
          <a:r>
            <a:rPr lang="en-US" dirty="0"/>
            <a:t>Reduces development costs and time</a:t>
          </a:r>
        </a:p>
      </dgm:t>
    </dgm:pt>
    <dgm:pt modelId="{A6F2D8B4-8F3D-4749-A127-27038ED82372}" type="parTrans" cxnId="{3FB41E96-E006-4D1E-96FC-2E5937082AB6}">
      <dgm:prSet/>
      <dgm:spPr/>
      <dgm:t>
        <a:bodyPr/>
        <a:lstStyle/>
        <a:p>
          <a:endParaRPr lang="en-US"/>
        </a:p>
      </dgm:t>
    </dgm:pt>
    <dgm:pt modelId="{F349E383-D19B-4F18-A513-9935C859E713}" type="sibTrans" cxnId="{3FB41E96-E006-4D1E-96FC-2E5937082AB6}">
      <dgm:prSet/>
      <dgm:spPr/>
      <dgm:t>
        <a:bodyPr/>
        <a:lstStyle/>
        <a:p>
          <a:endParaRPr lang="en-US"/>
        </a:p>
      </dgm:t>
    </dgm:pt>
    <dgm:pt modelId="{7CEAD66A-CEDC-4FC8-A749-51C610640707}">
      <dgm:prSet/>
      <dgm:spPr/>
      <dgm:t>
        <a:bodyPr/>
        <a:lstStyle/>
        <a:p>
          <a:r>
            <a:rPr lang="en-US" dirty="0"/>
            <a:t>Facilitates ease of navigation</a:t>
          </a:r>
        </a:p>
      </dgm:t>
    </dgm:pt>
    <dgm:pt modelId="{ED342BEA-4C61-4055-BCE5-E0DCA71B185B}" type="parTrans" cxnId="{FB2062E4-04D5-4BB6-A752-36CE0653E382}">
      <dgm:prSet/>
      <dgm:spPr/>
      <dgm:t>
        <a:bodyPr/>
        <a:lstStyle/>
        <a:p>
          <a:endParaRPr lang="en-US"/>
        </a:p>
      </dgm:t>
    </dgm:pt>
    <dgm:pt modelId="{1D83CEDD-B0B6-4B17-9ACE-2AA0D551510D}" type="sibTrans" cxnId="{FB2062E4-04D5-4BB6-A752-36CE0653E382}">
      <dgm:prSet/>
      <dgm:spPr/>
      <dgm:t>
        <a:bodyPr/>
        <a:lstStyle/>
        <a:p>
          <a:endParaRPr lang="en-US"/>
        </a:p>
      </dgm:t>
    </dgm:pt>
    <dgm:pt modelId="{2B968D23-5455-4CAF-95C4-AD39E4511064}">
      <dgm:prSet/>
      <dgm:spPr/>
      <dgm:t>
        <a:bodyPr/>
        <a:lstStyle/>
        <a:p>
          <a:r>
            <a:rPr lang="en-US"/>
            <a:t>Boosts branding</a:t>
          </a:r>
        </a:p>
      </dgm:t>
    </dgm:pt>
    <dgm:pt modelId="{CE83C779-3631-47A7-AC8D-F25088D2721A}" type="parTrans" cxnId="{BB7F70A7-1105-4053-936A-973AFBC0B869}">
      <dgm:prSet/>
      <dgm:spPr/>
      <dgm:t>
        <a:bodyPr/>
        <a:lstStyle/>
        <a:p>
          <a:endParaRPr lang="en-US"/>
        </a:p>
      </dgm:t>
    </dgm:pt>
    <dgm:pt modelId="{9A9CF5D0-972F-4429-A2AB-5E82E2F09943}" type="sibTrans" cxnId="{BB7F70A7-1105-4053-936A-973AFBC0B869}">
      <dgm:prSet/>
      <dgm:spPr/>
      <dgm:t>
        <a:bodyPr/>
        <a:lstStyle/>
        <a:p>
          <a:endParaRPr lang="en-US"/>
        </a:p>
      </dgm:t>
    </dgm:pt>
    <dgm:pt modelId="{CA3B80F0-87ED-4D75-A23F-768B960EFDB7}">
      <dgm:prSet/>
      <dgm:spPr/>
      <dgm:t>
        <a:bodyPr/>
        <a:lstStyle/>
        <a:p>
          <a:r>
            <a:rPr lang="en-US" dirty="0"/>
            <a:t>Improves conversion rates</a:t>
          </a:r>
        </a:p>
      </dgm:t>
    </dgm:pt>
    <dgm:pt modelId="{D78D9A04-2CCB-4810-83CE-705952521370}" type="parTrans" cxnId="{38A94933-A932-47AE-B2AD-6C0DE9DA2EA4}">
      <dgm:prSet/>
      <dgm:spPr/>
      <dgm:t>
        <a:bodyPr/>
        <a:lstStyle/>
        <a:p>
          <a:endParaRPr lang="en-US"/>
        </a:p>
      </dgm:t>
    </dgm:pt>
    <dgm:pt modelId="{6EBDEC99-5418-4DB8-82FB-DC749FBFB11F}" type="sibTrans" cxnId="{38A94933-A932-47AE-B2AD-6C0DE9DA2EA4}">
      <dgm:prSet/>
      <dgm:spPr/>
      <dgm:t>
        <a:bodyPr/>
        <a:lstStyle/>
        <a:p>
          <a:endParaRPr lang="en-US"/>
        </a:p>
      </dgm:t>
    </dgm:pt>
    <dgm:pt modelId="{20E0E64E-6A7D-427A-B339-0670BEE55B04}">
      <dgm:prSet/>
      <dgm:spPr/>
      <dgm:t>
        <a:bodyPr/>
        <a:lstStyle/>
        <a:p>
          <a:r>
            <a:rPr lang="en-US"/>
            <a:t>Helps with SEO</a:t>
          </a:r>
        </a:p>
      </dgm:t>
    </dgm:pt>
    <dgm:pt modelId="{B2E9B5DD-150A-45D4-B588-B6CD407F97E3}" type="parTrans" cxnId="{20877530-7058-4365-ACA3-E3D030662CE8}">
      <dgm:prSet/>
      <dgm:spPr/>
      <dgm:t>
        <a:bodyPr/>
        <a:lstStyle/>
        <a:p>
          <a:endParaRPr lang="en-US"/>
        </a:p>
      </dgm:t>
    </dgm:pt>
    <dgm:pt modelId="{EFCFD943-1012-447E-91FF-889D5B895A6B}" type="sibTrans" cxnId="{20877530-7058-4365-ACA3-E3D030662CE8}">
      <dgm:prSet/>
      <dgm:spPr/>
      <dgm:t>
        <a:bodyPr/>
        <a:lstStyle/>
        <a:p>
          <a:endParaRPr lang="en-US"/>
        </a:p>
      </dgm:t>
    </dgm:pt>
    <dgm:pt modelId="{978756CE-CF34-4C08-9AF9-11A9B9C84B19}">
      <dgm:prSet/>
      <dgm:spPr/>
      <dgm:t>
        <a:bodyPr/>
        <a:lstStyle/>
        <a:p>
          <a:r>
            <a:rPr lang="en-US"/>
            <a:t>Improves website speed</a:t>
          </a:r>
        </a:p>
      </dgm:t>
    </dgm:pt>
    <dgm:pt modelId="{0578A8E4-D12A-4973-BDF8-871EAB617516}" type="parTrans" cxnId="{FC7F3331-094D-4AE0-A566-2ECD565958C6}">
      <dgm:prSet/>
      <dgm:spPr/>
      <dgm:t>
        <a:bodyPr/>
        <a:lstStyle/>
        <a:p>
          <a:endParaRPr lang="en-US"/>
        </a:p>
      </dgm:t>
    </dgm:pt>
    <dgm:pt modelId="{EEDA24B5-6720-4E8B-B413-4E70995C6253}" type="sibTrans" cxnId="{FC7F3331-094D-4AE0-A566-2ECD565958C6}">
      <dgm:prSet/>
      <dgm:spPr/>
      <dgm:t>
        <a:bodyPr/>
        <a:lstStyle/>
        <a:p>
          <a:endParaRPr lang="en-US"/>
        </a:p>
      </dgm:t>
    </dgm:pt>
    <dgm:pt modelId="{2EF43128-D922-4C95-98C6-272F10F1D4D6}">
      <dgm:prSet/>
      <dgm:spPr/>
      <dgm:t>
        <a:bodyPr/>
        <a:lstStyle/>
        <a:p>
          <a:r>
            <a:rPr lang="en-US"/>
            <a:t>Reduces the need for customer service</a:t>
          </a:r>
        </a:p>
      </dgm:t>
    </dgm:pt>
    <dgm:pt modelId="{162067E3-F9AA-419C-A5A3-E47C2516BF34}" type="parTrans" cxnId="{A1274166-2192-48FB-B6FC-12EE0910BAFD}">
      <dgm:prSet/>
      <dgm:spPr/>
      <dgm:t>
        <a:bodyPr/>
        <a:lstStyle/>
        <a:p>
          <a:endParaRPr lang="en-US"/>
        </a:p>
      </dgm:t>
    </dgm:pt>
    <dgm:pt modelId="{54530C99-2C4F-4C44-925B-8527AB284FB9}" type="sibTrans" cxnId="{A1274166-2192-48FB-B6FC-12EE0910BAFD}">
      <dgm:prSet/>
      <dgm:spPr/>
      <dgm:t>
        <a:bodyPr/>
        <a:lstStyle/>
        <a:p>
          <a:endParaRPr lang="en-US"/>
        </a:p>
      </dgm:t>
    </dgm:pt>
    <dgm:pt modelId="{5D89A34D-A548-4D37-8C97-7DD1BA4D289A}">
      <dgm:prSet/>
      <dgm:spPr/>
      <dgm:t>
        <a:bodyPr/>
        <a:lstStyle/>
        <a:p>
          <a:r>
            <a:rPr lang="en-US"/>
            <a:t>Enhances user experience</a:t>
          </a:r>
        </a:p>
      </dgm:t>
    </dgm:pt>
    <dgm:pt modelId="{5074BAA1-F0F8-4C38-A01F-377651FAB198}" type="parTrans" cxnId="{36A1C73E-2500-4873-9D6C-74A4AFCACDA1}">
      <dgm:prSet/>
      <dgm:spPr/>
      <dgm:t>
        <a:bodyPr/>
        <a:lstStyle/>
        <a:p>
          <a:endParaRPr lang="en-US"/>
        </a:p>
      </dgm:t>
    </dgm:pt>
    <dgm:pt modelId="{9703AC2A-CE21-4B84-8CCD-8F61422FBD60}" type="sibTrans" cxnId="{36A1C73E-2500-4873-9D6C-74A4AFCACDA1}">
      <dgm:prSet/>
      <dgm:spPr/>
      <dgm:t>
        <a:bodyPr/>
        <a:lstStyle/>
        <a:p>
          <a:endParaRPr lang="en-US"/>
        </a:p>
      </dgm:t>
    </dgm:pt>
    <dgm:pt modelId="{DF0E2983-E166-42C6-AB71-35410147AD12}">
      <dgm:prSet/>
      <dgm:spPr/>
      <dgm:t>
        <a:bodyPr/>
        <a:lstStyle/>
        <a:p>
          <a:r>
            <a:rPr lang="en-US"/>
            <a:t>Gives competitive edge</a:t>
          </a:r>
        </a:p>
      </dgm:t>
    </dgm:pt>
    <dgm:pt modelId="{F9C05C8B-2C29-42E7-9ECB-72FEA56FA236}" type="parTrans" cxnId="{D1600B68-1D20-4523-95E0-5403A5EFD1FE}">
      <dgm:prSet/>
      <dgm:spPr/>
      <dgm:t>
        <a:bodyPr/>
        <a:lstStyle/>
        <a:p>
          <a:endParaRPr lang="en-US"/>
        </a:p>
      </dgm:t>
    </dgm:pt>
    <dgm:pt modelId="{0A8769ED-1605-4815-8359-7180D3AC0F48}" type="sibTrans" cxnId="{D1600B68-1D20-4523-95E0-5403A5EFD1FE}">
      <dgm:prSet/>
      <dgm:spPr/>
      <dgm:t>
        <a:bodyPr/>
        <a:lstStyle/>
        <a:p>
          <a:endParaRPr lang="en-US"/>
        </a:p>
      </dgm:t>
    </dgm:pt>
    <dgm:pt modelId="{8D48FABE-052D-4648-A878-FAE28D4F2584}" type="pres">
      <dgm:prSet presAssocID="{19FA30A4-60F7-4F66-BED3-63D830342BC3}" presName="diagram" presStyleCnt="0">
        <dgm:presLayoutVars>
          <dgm:dir/>
          <dgm:resizeHandles val="exact"/>
        </dgm:presLayoutVars>
      </dgm:prSet>
      <dgm:spPr/>
    </dgm:pt>
    <dgm:pt modelId="{5922787C-154D-4996-8E0A-E67282CB10C9}" type="pres">
      <dgm:prSet presAssocID="{9BC3F0C1-6350-4DB7-BA10-4C445EE24B5A}" presName="node" presStyleLbl="node1" presStyleIdx="0" presStyleCnt="10">
        <dgm:presLayoutVars>
          <dgm:bulletEnabled val="1"/>
        </dgm:presLayoutVars>
      </dgm:prSet>
      <dgm:spPr/>
    </dgm:pt>
    <dgm:pt modelId="{E7866D7F-E344-4EF3-BCC3-2049AFB779D4}" type="pres">
      <dgm:prSet presAssocID="{7CC18C2A-4CFC-4D93-B1E5-4CF8E8249192}" presName="sibTrans" presStyleCnt="0"/>
      <dgm:spPr/>
    </dgm:pt>
    <dgm:pt modelId="{6BB6670A-083D-4EAC-82EC-48E1D2359FF5}" type="pres">
      <dgm:prSet presAssocID="{C0040CEB-D030-465E-A70E-469A2F724D61}" presName="node" presStyleLbl="node1" presStyleIdx="1" presStyleCnt="10">
        <dgm:presLayoutVars>
          <dgm:bulletEnabled val="1"/>
        </dgm:presLayoutVars>
      </dgm:prSet>
      <dgm:spPr/>
    </dgm:pt>
    <dgm:pt modelId="{E01A96DE-3525-4CBE-9B65-B57D4ED14B99}" type="pres">
      <dgm:prSet presAssocID="{F349E383-D19B-4F18-A513-9935C859E713}" presName="sibTrans" presStyleCnt="0"/>
      <dgm:spPr/>
    </dgm:pt>
    <dgm:pt modelId="{2459A73E-1F7D-4CD7-85CB-1FE78BA5CDAF}" type="pres">
      <dgm:prSet presAssocID="{7CEAD66A-CEDC-4FC8-A749-51C610640707}" presName="node" presStyleLbl="node1" presStyleIdx="2" presStyleCnt="10">
        <dgm:presLayoutVars>
          <dgm:bulletEnabled val="1"/>
        </dgm:presLayoutVars>
      </dgm:prSet>
      <dgm:spPr/>
    </dgm:pt>
    <dgm:pt modelId="{82BDAD40-8296-4962-BD0A-25044A03FB22}" type="pres">
      <dgm:prSet presAssocID="{1D83CEDD-B0B6-4B17-9ACE-2AA0D551510D}" presName="sibTrans" presStyleCnt="0"/>
      <dgm:spPr/>
    </dgm:pt>
    <dgm:pt modelId="{C8599C91-0F97-42DD-A956-A79211349CCA}" type="pres">
      <dgm:prSet presAssocID="{2B968D23-5455-4CAF-95C4-AD39E4511064}" presName="node" presStyleLbl="node1" presStyleIdx="3" presStyleCnt="10">
        <dgm:presLayoutVars>
          <dgm:bulletEnabled val="1"/>
        </dgm:presLayoutVars>
      </dgm:prSet>
      <dgm:spPr/>
    </dgm:pt>
    <dgm:pt modelId="{E4FDCFB7-B806-47E8-A394-E8EAC4B20660}" type="pres">
      <dgm:prSet presAssocID="{9A9CF5D0-972F-4429-A2AB-5E82E2F09943}" presName="sibTrans" presStyleCnt="0"/>
      <dgm:spPr/>
    </dgm:pt>
    <dgm:pt modelId="{EC90E2D9-D914-4FAD-A485-9054F2A91779}" type="pres">
      <dgm:prSet presAssocID="{CA3B80F0-87ED-4D75-A23F-768B960EFDB7}" presName="node" presStyleLbl="node1" presStyleIdx="4" presStyleCnt="10">
        <dgm:presLayoutVars>
          <dgm:bulletEnabled val="1"/>
        </dgm:presLayoutVars>
      </dgm:prSet>
      <dgm:spPr/>
    </dgm:pt>
    <dgm:pt modelId="{0D95AD79-8428-4D0C-B5B6-AC8DF08048C1}" type="pres">
      <dgm:prSet presAssocID="{6EBDEC99-5418-4DB8-82FB-DC749FBFB11F}" presName="sibTrans" presStyleCnt="0"/>
      <dgm:spPr/>
    </dgm:pt>
    <dgm:pt modelId="{E879F0EC-7D70-42CD-99FA-142E182FD9A5}" type="pres">
      <dgm:prSet presAssocID="{20E0E64E-6A7D-427A-B339-0670BEE55B04}" presName="node" presStyleLbl="node1" presStyleIdx="5" presStyleCnt="10">
        <dgm:presLayoutVars>
          <dgm:bulletEnabled val="1"/>
        </dgm:presLayoutVars>
      </dgm:prSet>
      <dgm:spPr/>
    </dgm:pt>
    <dgm:pt modelId="{FD0F154A-85BA-48CA-A611-BE3747B3389B}" type="pres">
      <dgm:prSet presAssocID="{EFCFD943-1012-447E-91FF-889D5B895A6B}" presName="sibTrans" presStyleCnt="0"/>
      <dgm:spPr/>
    </dgm:pt>
    <dgm:pt modelId="{16D4F4AF-211F-4F22-9328-79CF567944D3}" type="pres">
      <dgm:prSet presAssocID="{978756CE-CF34-4C08-9AF9-11A9B9C84B19}" presName="node" presStyleLbl="node1" presStyleIdx="6" presStyleCnt="10">
        <dgm:presLayoutVars>
          <dgm:bulletEnabled val="1"/>
        </dgm:presLayoutVars>
      </dgm:prSet>
      <dgm:spPr/>
    </dgm:pt>
    <dgm:pt modelId="{C0BA8975-E112-4AB7-9E9B-F549D3072BBC}" type="pres">
      <dgm:prSet presAssocID="{EEDA24B5-6720-4E8B-B413-4E70995C6253}" presName="sibTrans" presStyleCnt="0"/>
      <dgm:spPr/>
    </dgm:pt>
    <dgm:pt modelId="{ECAE8433-0EC7-4E19-9791-1907E73FE5C9}" type="pres">
      <dgm:prSet presAssocID="{2EF43128-D922-4C95-98C6-272F10F1D4D6}" presName="node" presStyleLbl="node1" presStyleIdx="7" presStyleCnt="10">
        <dgm:presLayoutVars>
          <dgm:bulletEnabled val="1"/>
        </dgm:presLayoutVars>
      </dgm:prSet>
      <dgm:spPr/>
    </dgm:pt>
    <dgm:pt modelId="{38D8D56B-FBB9-48CF-940E-A263FC4D6448}" type="pres">
      <dgm:prSet presAssocID="{54530C99-2C4F-4C44-925B-8527AB284FB9}" presName="sibTrans" presStyleCnt="0"/>
      <dgm:spPr/>
    </dgm:pt>
    <dgm:pt modelId="{8F7121CF-C43D-4543-BC6E-011B8C03FD98}" type="pres">
      <dgm:prSet presAssocID="{5D89A34D-A548-4D37-8C97-7DD1BA4D289A}" presName="node" presStyleLbl="node1" presStyleIdx="8" presStyleCnt="10">
        <dgm:presLayoutVars>
          <dgm:bulletEnabled val="1"/>
        </dgm:presLayoutVars>
      </dgm:prSet>
      <dgm:spPr/>
    </dgm:pt>
    <dgm:pt modelId="{3663CE19-5DC9-4E3A-AF02-F30E6D43D0FA}" type="pres">
      <dgm:prSet presAssocID="{9703AC2A-CE21-4B84-8CCD-8F61422FBD60}" presName="sibTrans" presStyleCnt="0"/>
      <dgm:spPr/>
    </dgm:pt>
    <dgm:pt modelId="{1CD06548-AE62-45CC-B97C-5C726FA57801}" type="pres">
      <dgm:prSet presAssocID="{DF0E2983-E166-42C6-AB71-35410147AD12}" presName="node" presStyleLbl="node1" presStyleIdx="9" presStyleCnt="10">
        <dgm:presLayoutVars>
          <dgm:bulletEnabled val="1"/>
        </dgm:presLayoutVars>
      </dgm:prSet>
      <dgm:spPr/>
    </dgm:pt>
  </dgm:ptLst>
  <dgm:cxnLst>
    <dgm:cxn modelId="{39FAA803-12C6-4A58-BB96-C662EC856C71}" srcId="{19FA30A4-60F7-4F66-BED3-63D830342BC3}" destId="{9BC3F0C1-6350-4DB7-BA10-4C445EE24B5A}" srcOrd="0" destOrd="0" parTransId="{E0E19BFB-2DF7-4A50-8819-F2B129041504}" sibTransId="{7CC18C2A-4CFC-4D93-B1E5-4CF8E8249192}"/>
    <dgm:cxn modelId="{D17E1E08-731F-4F2B-B47A-8A6315D00FC7}" type="presOf" srcId="{2EF43128-D922-4C95-98C6-272F10F1D4D6}" destId="{ECAE8433-0EC7-4E19-9791-1907E73FE5C9}" srcOrd="0" destOrd="0" presId="urn:microsoft.com/office/officeart/2005/8/layout/default"/>
    <dgm:cxn modelId="{86AA771B-1D2C-4FD8-9122-81E8B36F700C}" type="presOf" srcId="{978756CE-CF34-4C08-9AF9-11A9B9C84B19}" destId="{16D4F4AF-211F-4F22-9328-79CF567944D3}" srcOrd="0" destOrd="0" presId="urn:microsoft.com/office/officeart/2005/8/layout/default"/>
    <dgm:cxn modelId="{23A9EE28-64EF-4045-80A0-0D244E6F5F05}" type="presOf" srcId="{CA3B80F0-87ED-4D75-A23F-768B960EFDB7}" destId="{EC90E2D9-D914-4FAD-A485-9054F2A91779}" srcOrd="0" destOrd="0" presId="urn:microsoft.com/office/officeart/2005/8/layout/default"/>
    <dgm:cxn modelId="{20877530-7058-4365-ACA3-E3D030662CE8}" srcId="{19FA30A4-60F7-4F66-BED3-63D830342BC3}" destId="{20E0E64E-6A7D-427A-B339-0670BEE55B04}" srcOrd="5" destOrd="0" parTransId="{B2E9B5DD-150A-45D4-B588-B6CD407F97E3}" sibTransId="{EFCFD943-1012-447E-91FF-889D5B895A6B}"/>
    <dgm:cxn modelId="{FC7F3331-094D-4AE0-A566-2ECD565958C6}" srcId="{19FA30A4-60F7-4F66-BED3-63D830342BC3}" destId="{978756CE-CF34-4C08-9AF9-11A9B9C84B19}" srcOrd="6" destOrd="0" parTransId="{0578A8E4-D12A-4973-BDF8-871EAB617516}" sibTransId="{EEDA24B5-6720-4E8B-B413-4E70995C6253}"/>
    <dgm:cxn modelId="{38A94933-A932-47AE-B2AD-6C0DE9DA2EA4}" srcId="{19FA30A4-60F7-4F66-BED3-63D830342BC3}" destId="{CA3B80F0-87ED-4D75-A23F-768B960EFDB7}" srcOrd="4" destOrd="0" parTransId="{D78D9A04-2CCB-4810-83CE-705952521370}" sibTransId="{6EBDEC99-5418-4DB8-82FB-DC749FBFB11F}"/>
    <dgm:cxn modelId="{588D7433-632C-4AD5-92D6-06C5C7C8DD2C}" type="presOf" srcId="{7CEAD66A-CEDC-4FC8-A749-51C610640707}" destId="{2459A73E-1F7D-4CD7-85CB-1FE78BA5CDAF}" srcOrd="0" destOrd="0" presId="urn:microsoft.com/office/officeart/2005/8/layout/default"/>
    <dgm:cxn modelId="{36A1C73E-2500-4873-9D6C-74A4AFCACDA1}" srcId="{19FA30A4-60F7-4F66-BED3-63D830342BC3}" destId="{5D89A34D-A548-4D37-8C97-7DD1BA4D289A}" srcOrd="8" destOrd="0" parTransId="{5074BAA1-F0F8-4C38-A01F-377651FAB198}" sibTransId="{9703AC2A-CE21-4B84-8CCD-8F61422FBD60}"/>
    <dgm:cxn modelId="{A1274166-2192-48FB-B6FC-12EE0910BAFD}" srcId="{19FA30A4-60F7-4F66-BED3-63D830342BC3}" destId="{2EF43128-D922-4C95-98C6-272F10F1D4D6}" srcOrd="7" destOrd="0" parTransId="{162067E3-F9AA-419C-A5A3-E47C2516BF34}" sibTransId="{54530C99-2C4F-4C44-925B-8527AB284FB9}"/>
    <dgm:cxn modelId="{55832667-714B-4E09-B320-688120425816}" type="presOf" srcId="{9BC3F0C1-6350-4DB7-BA10-4C445EE24B5A}" destId="{5922787C-154D-4996-8E0A-E67282CB10C9}" srcOrd="0" destOrd="0" presId="urn:microsoft.com/office/officeart/2005/8/layout/default"/>
    <dgm:cxn modelId="{D1600B68-1D20-4523-95E0-5403A5EFD1FE}" srcId="{19FA30A4-60F7-4F66-BED3-63D830342BC3}" destId="{DF0E2983-E166-42C6-AB71-35410147AD12}" srcOrd="9" destOrd="0" parTransId="{F9C05C8B-2C29-42E7-9ECB-72FEA56FA236}" sibTransId="{0A8769ED-1605-4815-8359-7180D3AC0F48}"/>
    <dgm:cxn modelId="{22F42859-F7E9-41E3-AB77-990143E7EA2B}" type="presOf" srcId="{C0040CEB-D030-465E-A70E-469A2F724D61}" destId="{6BB6670A-083D-4EAC-82EC-48E1D2359FF5}" srcOrd="0" destOrd="0" presId="urn:microsoft.com/office/officeart/2005/8/layout/default"/>
    <dgm:cxn modelId="{9200D281-9DBB-4C62-B836-4E5071363BFC}" type="presOf" srcId="{2B968D23-5455-4CAF-95C4-AD39E4511064}" destId="{C8599C91-0F97-42DD-A956-A79211349CCA}" srcOrd="0" destOrd="0" presId="urn:microsoft.com/office/officeart/2005/8/layout/default"/>
    <dgm:cxn modelId="{3A6A0983-3D15-42E7-A68A-EA6B12FA0FBA}" type="presOf" srcId="{5D89A34D-A548-4D37-8C97-7DD1BA4D289A}" destId="{8F7121CF-C43D-4543-BC6E-011B8C03FD98}" srcOrd="0" destOrd="0" presId="urn:microsoft.com/office/officeart/2005/8/layout/default"/>
    <dgm:cxn modelId="{3FB41E96-E006-4D1E-96FC-2E5937082AB6}" srcId="{19FA30A4-60F7-4F66-BED3-63D830342BC3}" destId="{C0040CEB-D030-465E-A70E-469A2F724D61}" srcOrd="1" destOrd="0" parTransId="{A6F2D8B4-8F3D-4749-A127-27038ED82372}" sibTransId="{F349E383-D19B-4F18-A513-9935C859E713}"/>
    <dgm:cxn modelId="{CAF245A2-502B-4AF0-8586-7A35AD8734E4}" type="presOf" srcId="{20E0E64E-6A7D-427A-B339-0670BEE55B04}" destId="{E879F0EC-7D70-42CD-99FA-142E182FD9A5}" srcOrd="0" destOrd="0" presId="urn:microsoft.com/office/officeart/2005/8/layout/default"/>
    <dgm:cxn modelId="{BB7F70A7-1105-4053-936A-973AFBC0B869}" srcId="{19FA30A4-60F7-4F66-BED3-63D830342BC3}" destId="{2B968D23-5455-4CAF-95C4-AD39E4511064}" srcOrd="3" destOrd="0" parTransId="{CE83C779-3631-47A7-AC8D-F25088D2721A}" sibTransId="{9A9CF5D0-972F-4429-A2AB-5E82E2F09943}"/>
    <dgm:cxn modelId="{596D97C9-4CA3-410F-BF87-41508235BB21}" type="presOf" srcId="{DF0E2983-E166-42C6-AB71-35410147AD12}" destId="{1CD06548-AE62-45CC-B97C-5C726FA57801}" srcOrd="0" destOrd="0" presId="urn:microsoft.com/office/officeart/2005/8/layout/default"/>
    <dgm:cxn modelId="{FB2062E4-04D5-4BB6-A752-36CE0653E382}" srcId="{19FA30A4-60F7-4F66-BED3-63D830342BC3}" destId="{7CEAD66A-CEDC-4FC8-A749-51C610640707}" srcOrd="2" destOrd="0" parTransId="{ED342BEA-4C61-4055-BCE5-E0DCA71B185B}" sibTransId="{1D83CEDD-B0B6-4B17-9ACE-2AA0D551510D}"/>
    <dgm:cxn modelId="{08DD9AFD-A6B3-4112-B605-4F4B77F9D88C}" type="presOf" srcId="{19FA30A4-60F7-4F66-BED3-63D830342BC3}" destId="{8D48FABE-052D-4648-A878-FAE28D4F2584}" srcOrd="0" destOrd="0" presId="urn:microsoft.com/office/officeart/2005/8/layout/default"/>
    <dgm:cxn modelId="{9836EE7A-D242-441B-9775-7FAF76CB63AD}" type="presParOf" srcId="{8D48FABE-052D-4648-A878-FAE28D4F2584}" destId="{5922787C-154D-4996-8E0A-E67282CB10C9}" srcOrd="0" destOrd="0" presId="urn:microsoft.com/office/officeart/2005/8/layout/default"/>
    <dgm:cxn modelId="{86CE1329-69A9-4177-AA6E-AD0944520408}" type="presParOf" srcId="{8D48FABE-052D-4648-A878-FAE28D4F2584}" destId="{E7866D7F-E344-4EF3-BCC3-2049AFB779D4}" srcOrd="1" destOrd="0" presId="urn:microsoft.com/office/officeart/2005/8/layout/default"/>
    <dgm:cxn modelId="{39E1E495-6146-455D-A39A-5B456643DDA3}" type="presParOf" srcId="{8D48FABE-052D-4648-A878-FAE28D4F2584}" destId="{6BB6670A-083D-4EAC-82EC-48E1D2359FF5}" srcOrd="2" destOrd="0" presId="urn:microsoft.com/office/officeart/2005/8/layout/default"/>
    <dgm:cxn modelId="{F26C7D61-2AA1-477A-83A3-822C59223F2E}" type="presParOf" srcId="{8D48FABE-052D-4648-A878-FAE28D4F2584}" destId="{E01A96DE-3525-4CBE-9B65-B57D4ED14B99}" srcOrd="3" destOrd="0" presId="urn:microsoft.com/office/officeart/2005/8/layout/default"/>
    <dgm:cxn modelId="{8B0E8EEA-7456-46CC-96B3-4BE3D4A8BF6E}" type="presParOf" srcId="{8D48FABE-052D-4648-A878-FAE28D4F2584}" destId="{2459A73E-1F7D-4CD7-85CB-1FE78BA5CDAF}" srcOrd="4" destOrd="0" presId="urn:microsoft.com/office/officeart/2005/8/layout/default"/>
    <dgm:cxn modelId="{1332B26C-42D8-46E9-979F-37963A6E23FB}" type="presParOf" srcId="{8D48FABE-052D-4648-A878-FAE28D4F2584}" destId="{82BDAD40-8296-4962-BD0A-25044A03FB22}" srcOrd="5" destOrd="0" presId="urn:microsoft.com/office/officeart/2005/8/layout/default"/>
    <dgm:cxn modelId="{18F5B504-21F8-489A-AF22-C5E9408825DA}" type="presParOf" srcId="{8D48FABE-052D-4648-A878-FAE28D4F2584}" destId="{C8599C91-0F97-42DD-A956-A79211349CCA}" srcOrd="6" destOrd="0" presId="urn:microsoft.com/office/officeart/2005/8/layout/default"/>
    <dgm:cxn modelId="{B1FCD8EB-AFB4-42B7-B00F-AA8ECF81B2DB}" type="presParOf" srcId="{8D48FABE-052D-4648-A878-FAE28D4F2584}" destId="{E4FDCFB7-B806-47E8-A394-E8EAC4B20660}" srcOrd="7" destOrd="0" presId="urn:microsoft.com/office/officeart/2005/8/layout/default"/>
    <dgm:cxn modelId="{7E918944-A2CE-4D7A-B37D-165F067BD9BF}" type="presParOf" srcId="{8D48FABE-052D-4648-A878-FAE28D4F2584}" destId="{EC90E2D9-D914-4FAD-A485-9054F2A91779}" srcOrd="8" destOrd="0" presId="urn:microsoft.com/office/officeart/2005/8/layout/default"/>
    <dgm:cxn modelId="{71AB3E12-D1AC-4B47-89E3-601E8938795F}" type="presParOf" srcId="{8D48FABE-052D-4648-A878-FAE28D4F2584}" destId="{0D95AD79-8428-4D0C-B5B6-AC8DF08048C1}" srcOrd="9" destOrd="0" presId="urn:microsoft.com/office/officeart/2005/8/layout/default"/>
    <dgm:cxn modelId="{3E1AA054-A12F-4E89-A0C3-0A98A1D86458}" type="presParOf" srcId="{8D48FABE-052D-4648-A878-FAE28D4F2584}" destId="{E879F0EC-7D70-42CD-99FA-142E182FD9A5}" srcOrd="10" destOrd="0" presId="urn:microsoft.com/office/officeart/2005/8/layout/default"/>
    <dgm:cxn modelId="{F222D9AB-0482-459D-BD3A-4F8D20DCAFDD}" type="presParOf" srcId="{8D48FABE-052D-4648-A878-FAE28D4F2584}" destId="{FD0F154A-85BA-48CA-A611-BE3747B3389B}" srcOrd="11" destOrd="0" presId="urn:microsoft.com/office/officeart/2005/8/layout/default"/>
    <dgm:cxn modelId="{55203E70-25A8-4CC9-A1F1-00D25C840A0F}" type="presParOf" srcId="{8D48FABE-052D-4648-A878-FAE28D4F2584}" destId="{16D4F4AF-211F-4F22-9328-79CF567944D3}" srcOrd="12" destOrd="0" presId="urn:microsoft.com/office/officeart/2005/8/layout/default"/>
    <dgm:cxn modelId="{DDE441E3-5592-4E90-B397-6666BB267301}" type="presParOf" srcId="{8D48FABE-052D-4648-A878-FAE28D4F2584}" destId="{C0BA8975-E112-4AB7-9E9B-F549D3072BBC}" srcOrd="13" destOrd="0" presId="urn:microsoft.com/office/officeart/2005/8/layout/default"/>
    <dgm:cxn modelId="{0E991EBF-56D0-41C0-AFF2-E61EC25536FE}" type="presParOf" srcId="{8D48FABE-052D-4648-A878-FAE28D4F2584}" destId="{ECAE8433-0EC7-4E19-9791-1907E73FE5C9}" srcOrd="14" destOrd="0" presId="urn:microsoft.com/office/officeart/2005/8/layout/default"/>
    <dgm:cxn modelId="{1DF71402-8276-4037-AB15-5268006BCF5B}" type="presParOf" srcId="{8D48FABE-052D-4648-A878-FAE28D4F2584}" destId="{38D8D56B-FBB9-48CF-940E-A263FC4D6448}" srcOrd="15" destOrd="0" presId="urn:microsoft.com/office/officeart/2005/8/layout/default"/>
    <dgm:cxn modelId="{8F73E761-1811-49A9-9E5B-78B04DDAC57D}" type="presParOf" srcId="{8D48FABE-052D-4648-A878-FAE28D4F2584}" destId="{8F7121CF-C43D-4543-BC6E-011B8C03FD98}" srcOrd="16" destOrd="0" presId="urn:microsoft.com/office/officeart/2005/8/layout/default"/>
    <dgm:cxn modelId="{5E1C36B6-E609-4CFD-B7C8-1FFDB201F440}" type="presParOf" srcId="{8D48FABE-052D-4648-A878-FAE28D4F2584}" destId="{3663CE19-5DC9-4E3A-AF02-F30E6D43D0FA}" srcOrd="17" destOrd="0" presId="urn:microsoft.com/office/officeart/2005/8/layout/default"/>
    <dgm:cxn modelId="{B6423A76-9471-45EF-AB86-7ABE5BA3BE0B}" type="presParOf" srcId="{8D48FABE-052D-4648-A878-FAE28D4F2584}" destId="{1CD06548-AE62-45CC-B97C-5C726FA57801}"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22787C-154D-4996-8E0A-E67282CB10C9}">
      <dsp:nvSpPr>
        <dsp:cNvPr id="0" name=""/>
        <dsp:cNvSpPr/>
      </dsp:nvSpPr>
      <dsp:spPr>
        <a:xfrm>
          <a:off x="582645" y="1178"/>
          <a:ext cx="2174490" cy="130469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Customer acquisition &amp; retention </a:t>
          </a:r>
        </a:p>
      </dsp:txBody>
      <dsp:txXfrm>
        <a:off x="582645" y="1178"/>
        <a:ext cx="2174490" cy="1304694"/>
      </dsp:txXfrm>
    </dsp:sp>
    <dsp:sp modelId="{6BB6670A-083D-4EAC-82EC-48E1D2359FF5}">
      <dsp:nvSpPr>
        <dsp:cNvPr id="0" name=""/>
        <dsp:cNvSpPr/>
      </dsp:nvSpPr>
      <dsp:spPr>
        <a:xfrm>
          <a:off x="2974584" y="1178"/>
          <a:ext cx="2174490" cy="130469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Reduces development costs and time</a:t>
          </a:r>
        </a:p>
      </dsp:txBody>
      <dsp:txXfrm>
        <a:off x="2974584" y="1178"/>
        <a:ext cx="2174490" cy="1304694"/>
      </dsp:txXfrm>
    </dsp:sp>
    <dsp:sp modelId="{2459A73E-1F7D-4CD7-85CB-1FE78BA5CDAF}">
      <dsp:nvSpPr>
        <dsp:cNvPr id="0" name=""/>
        <dsp:cNvSpPr/>
      </dsp:nvSpPr>
      <dsp:spPr>
        <a:xfrm>
          <a:off x="5366524" y="1178"/>
          <a:ext cx="2174490" cy="130469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Facilitates ease of navigation</a:t>
          </a:r>
        </a:p>
      </dsp:txBody>
      <dsp:txXfrm>
        <a:off x="5366524" y="1178"/>
        <a:ext cx="2174490" cy="1304694"/>
      </dsp:txXfrm>
    </dsp:sp>
    <dsp:sp modelId="{C8599C91-0F97-42DD-A956-A79211349CCA}">
      <dsp:nvSpPr>
        <dsp:cNvPr id="0" name=""/>
        <dsp:cNvSpPr/>
      </dsp:nvSpPr>
      <dsp:spPr>
        <a:xfrm>
          <a:off x="7758464" y="1178"/>
          <a:ext cx="2174490" cy="130469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Boosts branding</a:t>
          </a:r>
        </a:p>
      </dsp:txBody>
      <dsp:txXfrm>
        <a:off x="7758464" y="1178"/>
        <a:ext cx="2174490" cy="1304694"/>
      </dsp:txXfrm>
    </dsp:sp>
    <dsp:sp modelId="{EC90E2D9-D914-4FAD-A485-9054F2A91779}">
      <dsp:nvSpPr>
        <dsp:cNvPr id="0" name=""/>
        <dsp:cNvSpPr/>
      </dsp:nvSpPr>
      <dsp:spPr>
        <a:xfrm>
          <a:off x="582645" y="1523321"/>
          <a:ext cx="2174490" cy="130469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Improves conversion rates</a:t>
          </a:r>
        </a:p>
      </dsp:txBody>
      <dsp:txXfrm>
        <a:off x="582645" y="1523321"/>
        <a:ext cx="2174490" cy="1304694"/>
      </dsp:txXfrm>
    </dsp:sp>
    <dsp:sp modelId="{E879F0EC-7D70-42CD-99FA-142E182FD9A5}">
      <dsp:nvSpPr>
        <dsp:cNvPr id="0" name=""/>
        <dsp:cNvSpPr/>
      </dsp:nvSpPr>
      <dsp:spPr>
        <a:xfrm>
          <a:off x="2974584" y="1523321"/>
          <a:ext cx="2174490" cy="130469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Helps with SEO</a:t>
          </a:r>
        </a:p>
      </dsp:txBody>
      <dsp:txXfrm>
        <a:off x="2974584" y="1523321"/>
        <a:ext cx="2174490" cy="1304694"/>
      </dsp:txXfrm>
    </dsp:sp>
    <dsp:sp modelId="{16D4F4AF-211F-4F22-9328-79CF567944D3}">
      <dsp:nvSpPr>
        <dsp:cNvPr id="0" name=""/>
        <dsp:cNvSpPr/>
      </dsp:nvSpPr>
      <dsp:spPr>
        <a:xfrm>
          <a:off x="5366524" y="1523321"/>
          <a:ext cx="2174490" cy="130469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Improves website speed</a:t>
          </a:r>
        </a:p>
      </dsp:txBody>
      <dsp:txXfrm>
        <a:off x="5366524" y="1523321"/>
        <a:ext cx="2174490" cy="1304694"/>
      </dsp:txXfrm>
    </dsp:sp>
    <dsp:sp modelId="{ECAE8433-0EC7-4E19-9791-1907E73FE5C9}">
      <dsp:nvSpPr>
        <dsp:cNvPr id="0" name=""/>
        <dsp:cNvSpPr/>
      </dsp:nvSpPr>
      <dsp:spPr>
        <a:xfrm>
          <a:off x="7758464" y="1523321"/>
          <a:ext cx="2174490" cy="130469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Reduces the need for customer service</a:t>
          </a:r>
        </a:p>
      </dsp:txBody>
      <dsp:txXfrm>
        <a:off x="7758464" y="1523321"/>
        <a:ext cx="2174490" cy="1304694"/>
      </dsp:txXfrm>
    </dsp:sp>
    <dsp:sp modelId="{8F7121CF-C43D-4543-BC6E-011B8C03FD98}">
      <dsp:nvSpPr>
        <dsp:cNvPr id="0" name=""/>
        <dsp:cNvSpPr/>
      </dsp:nvSpPr>
      <dsp:spPr>
        <a:xfrm>
          <a:off x="2974584" y="3045465"/>
          <a:ext cx="2174490" cy="130469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Enhances user experience</a:t>
          </a:r>
        </a:p>
      </dsp:txBody>
      <dsp:txXfrm>
        <a:off x="2974584" y="3045465"/>
        <a:ext cx="2174490" cy="1304694"/>
      </dsp:txXfrm>
    </dsp:sp>
    <dsp:sp modelId="{1CD06548-AE62-45CC-B97C-5C726FA57801}">
      <dsp:nvSpPr>
        <dsp:cNvPr id="0" name=""/>
        <dsp:cNvSpPr/>
      </dsp:nvSpPr>
      <dsp:spPr>
        <a:xfrm>
          <a:off x="5366524" y="3045465"/>
          <a:ext cx="2174490" cy="130469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Gives competitive edge</a:t>
          </a:r>
        </a:p>
      </dsp:txBody>
      <dsp:txXfrm>
        <a:off x="5366524" y="3045465"/>
        <a:ext cx="2174490" cy="130469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6262F1-3681-41EC-ABF5-FB4B9D8A9B47}" type="datetimeFigureOut">
              <a:rPr lang="fr-BE" smtClean="0"/>
              <a:t>10-07-25</a:t>
            </a:fld>
            <a:endParaRPr lang="fr-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209458-76B0-492C-AE3B-5216EDE26413}" type="slidenum">
              <a:rPr lang="fr-BE" smtClean="0"/>
              <a:t>‹#›</a:t>
            </a:fld>
            <a:endParaRPr lang="fr-BE"/>
          </a:p>
        </p:txBody>
      </p:sp>
    </p:spTree>
    <p:extLst>
      <p:ext uri="{BB962C8B-B14F-4D97-AF65-F5344CB8AC3E}">
        <p14:creationId xmlns:p14="http://schemas.microsoft.com/office/powerpoint/2010/main" val="2400112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3</a:t>
            </a:fld>
            <a:endParaRPr lang="fr-BE"/>
          </a:p>
        </p:txBody>
      </p:sp>
    </p:spTree>
    <p:extLst>
      <p:ext uri="{BB962C8B-B14F-4D97-AF65-F5344CB8AC3E}">
        <p14:creationId xmlns:p14="http://schemas.microsoft.com/office/powerpoint/2010/main" val="2472726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five elements of UX design form a structured approach to creating user-centered products:</a:t>
            </a:r>
          </a:p>
          <a:p>
            <a:pPr>
              <a:buFont typeface="+mj-lt"/>
              <a:buAutoNum type="arabicPeriod"/>
            </a:pPr>
            <a:r>
              <a:rPr lang="en-US" b="1" dirty="0"/>
              <a:t>Strategy</a:t>
            </a:r>
            <a:r>
              <a:rPr lang="en-US" dirty="0"/>
              <a:t> – The foundation of UX design, where product objectives are defined and aligned with both business goals and user needs. Research is essential to understanding what users expect and ensuring the design is purposeful.</a:t>
            </a:r>
          </a:p>
          <a:p>
            <a:pPr>
              <a:buFont typeface="+mj-lt"/>
              <a:buAutoNum type="arabicPeriod"/>
            </a:pPr>
            <a:r>
              <a:rPr lang="en-US" b="1" dirty="0"/>
              <a:t>Scope</a:t>
            </a:r>
            <a:r>
              <a:rPr lang="en-US" dirty="0"/>
              <a:t> – Determines what the product will include and how it will function. It involves defining features, content requirements, and ensuring everything works together to provide a seamless experience without overwhelming users.</a:t>
            </a:r>
          </a:p>
          <a:p>
            <a:pPr>
              <a:buFont typeface="+mj-lt"/>
              <a:buAutoNum type="arabicPeriod"/>
            </a:pPr>
            <a:r>
              <a:rPr lang="en-US" b="1" dirty="0"/>
              <a:t>Structure</a:t>
            </a:r>
            <a:r>
              <a:rPr lang="en-US" dirty="0"/>
              <a:t> – Focuses on interaction design and information architecture. It ensures users can navigate the product intuitively by organizing content and interactions logically.</a:t>
            </a:r>
          </a:p>
          <a:p>
            <a:pPr>
              <a:buFont typeface="+mj-lt"/>
              <a:buAutoNum type="arabicPeriod"/>
            </a:pPr>
            <a:r>
              <a:rPr lang="en-US" b="1" dirty="0"/>
              <a:t>Skeleton</a:t>
            </a:r>
            <a:r>
              <a:rPr lang="en-US" dirty="0"/>
              <a:t> – The visual blueprint, including wireframes and prototypes, that defines the placement of interface elements like buttons, images, and text. The goal is to create an intuitive layout that users can interact with effortlessly.</a:t>
            </a:r>
          </a:p>
          <a:p>
            <a:pPr>
              <a:buFont typeface="+mj-lt"/>
              <a:buAutoNum type="arabicPeriod"/>
            </a:pPr>
            <a:r>
              <a:rPr lang="en-US" b="1" dirty="0"/>
              <a:t>Surface</a:t>
            </a:r>
            <a:r>
              <a:rPr lang="en-US" dirty="0"/>
              <a:t> – The final layer, where visual design elements such as typography, color, and imagery come into play. This phase enhances the sensory experience and ensures a balance between aesthetics and functionality for an engaging user experience.</a:t>
            </a:r>
          </a:p>
          <a:p>
            <a:r>
              <a:rPr lang="en-US" dirty="0"/>
              <a:t>Each layer builds upon the previous one, creating a user-friendly and visually appealing product.</a:t>
            </a:r>
          </a:p>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12</a:t>
            </a:fld>
            <a:endParaRPr lang="fr-BE"/>
          </a:p>
        </p:txBody>
      </p:sp>
    </p:spTree>
    <p:extLst>
      <p:ext uri="{BB962C8B-B14F-4D97-AF65-F5344CB8AC3E}">
        <p14:creationId xmlns:p14="http://schemas.microsoft.com/office/powerpoint/2010/main" val="1904004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UX process consists of five key phases:</a:t>
            </a:r>
          </a:p>
          <a:p>
            <a:pPr>
              <a:buFont typeface="+mj-lt"/>
              <a:buAutoNum type="arabicPeriod"/>
            </a:pPr>
            <a:r>
              <a:rPr lang="en-US" b="1" dirty="0"/>
              <a:t>Strategy</a:t>
            </a:r>
            <a:r>
              <a:rPr lang="en-US" dirty="0"/>
              <a:t> – Defines the brand, guiding principles, and long-term vision. It shapes project goals, success metrics, and priorities.</a:t>
            </a:r>
          </a:p>
          <a:p>
            <a:pPr>
              <a:buFont typeface="+mj-lt"/>
              <a:buAutoNum type="arabicPeriod"/>
            </a:pPr>
            <a:r>
              <a:rPr lang="en-US" b="1" dirty="0"/>
              <a:t>Research</a:t>
            </a:r>
            <a:r>
              <a:rPr lang="en-US" dirty="0"/>
              <a:t> – Also called the Discovery phase, it varies in depth depending on the project. It involves user and competitor research to inform the design process but is often skipped in Lean UX approaches.</a:t>
            </a:r>
          </a:p>
          <a:p>
            <a:pPr>
              <a:buFont typeface="+mj-lt"/>
              <a:buAutoNum type="arabicPeriod"/>
            </a:pPr>
            <a:r>
              <a:rPr lang="en-US" b="1" dirty="0"/>
              <a:t>Analysis</a:t>
            </a:r>
            <a:r>
              <a:rPr lang="en-US" dirty="0"/>
              <a:t> – Extracts insights from research data to understand user needs and validate assumptions.</a:t>
            </a:r>
          </a:p>
          <a:p>
            <a:pPr>
              <a:buFont typeface="+mj-lt"/>
              <a:buAutoNum type="arabicPeriod"/>
            </a:pPr>
            <a:r>
              <a:rPr lang="en-US" b="1" dirty="0"/>
              <a:t>Design</a:t>
            </a:r>
            <a:r>
              <a:rPr lang="en-US" dirty="0"/>
              <a:t> – A collaborative and iterative process where ideas are tested with users through low-fidelity prototypes.</a:t>
            </a:r>
          </a:p>
          <a:p>
            <a:pPr>
              <a:buFont typeface="+mj-lt"/>
              <a:buAutoNum type="arabicPeriod"/>
            </a:pPr>
            <a:r>
              <a:rPr lang="en-US" b="1" dirty="0"/>
              <a:t>Production</a:t>
            </a:r>
            <a:r>
              <a:rPr lang="en-US" dirty="0"/>
              <a:t> – Finalizes high-fidelity designs, creates digital assets, and works closely with developers to implement and validate the product.</a:t>
            </a:r>
          </a:p>
          <a:p>
            <a:r>
              <a:rPr lang="en-US" dirty="0"/>
              <a:t>While these phases resemble a linear waterfall model, UX design is inherently iterative, requiring constant feedback, revisions, and stakeholder communication. This aligns with Agile development and Lean Startup principles, ensuring continuous improvement based on user input. Effective communication is crucial for securing stakeholder buy-in and ensuring project success.</a:t>
            </a:r>
          </a:p>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13</a:t>
            </a:fld>
            <a:endParaRPr lang="fr-BE"/>
          </a:p>
        </p:txBody>
      </p:sp>
    </p:spTree>
    <p:extLst>
      <p:ext uri="{BB962C8B-B14F-4D97-AF65-F5344CB8AC3E}">
        <p14:creationId xmlns:p14="http://schemas.microsoft.com/office/powerpoint/2010/main" val="2291720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fr-BE" b="1" dirty="0" err="1"/>
              <a:t>CraftEase</a:t>
            </a:r>
            <a:r>
              <a:rPr lang="en-US" dirty="0"/>
              <a:t> / </a:t>
            </a:r>
            <a:r>
              <a:rPr lang="en-US" b="1" dirty="0" err="1"/>
              <a:t>DIYHub</a:t>
            </a:r>
            <a:r>
              <a:rPr lang="en-US" dirty="0"/>
              <a:t> is a web application solution developed for home improvement retailers who want to enhance customer engagement directly through their website. Our goal is to provide your store with an integrated digital service that helps manage DIY workshop registrations, promote project tutorials, and track tool/material availability in real time.</a:t>
            </a:r>
          </a:p>
          <a:p>
            <a:pPr>
              <a:buNone/>
            </a:pPr>
            <a:r>
              <a:rPr lang="en-US" dirty="0"/>
              <a:t>The platform is designed to be seamlessly embedded into your existing website. It is user-friendly, secure, and adaptable to your branding and customer needs. Features include personalized project recommendations, booking management, customer feedback tools, and analytics for store teams.</a:t>
            </a:r>
          </a:p>
          <a:p>
            <a:r>
              <a:rPr lang="en-US" dirty="0"/>
              <a:t>By offering this added-value service, your store becomes more than a point of sale — it becomes a DIY destination.</a:t>
            </a:r>
          </a:p>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14</a:t>
            </a:fld>
            <a:endParaRPr lang="fr-BE"/>
          </a:p>
        </p:txBody>
      </p:sp>
    </p:spTree>
    <p:extLst>
      <p:ext uri="{BB962C8B-B14F-4D97-AF65-F5344CB8AC3E}">
        <p14:creationId xmlns:p14="http://schemas.microsoft.com/office/powerpoint/2010/main" val="2742001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15</a:t>
            </a:fld>
            <a:endParaRPr lang="fr-BE"/>
          </a:p>
        </p:txBody>
      </p:sp>
    </p:spTree>
    <p:extLst>
      <p:ext uri="{BB962C8B-B14F-4D97-AF65-F5344CB8AC3E}">
        <p14:creationId xmlns:p14="http://schemas.microsoft.com/office/powerpoint/2010/main" val="3573033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5BC10-B247-8E6A-BFAF-844676D14B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8387D1-1B2B-EC53-4505-7565F3A13E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157D85-6A76-9B6A-054A-EE8A71794AA3}"/>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068ED7EA-F419-25E0-342C-2B2085F9A57F}"/>
              </a:ext>
            </a:extLst>
          </p:cNvPr>
          <p:cNvSpPr>
            <a:spLocks noGrp="1"/>
          </p:cNvSpPr>
          <p:nvPr>
            <p:ph type="sldNum" sz="quarter" idx="5"/>
          </p:nvPr>
        </p:nvSpPr>
        <p:spPr/>
        <p:txBody>
          <a:bodyPr/>
          <a:lstStyle/>
          <a:p>
            <a:fld id="{41209458-76B0-492C-AE3B-5216EDE26413}" type="slidenum">
              <a:rPr lang="fr-BE" smtClean="0"/>
              <a:t>16</a:t>
            </a:fld>
            <a:endParaRPr lang="fr-BE"/>
          </a:p>
        </p:txBody>
      </p:sp>
    </p:spTree>
    <p:extLst>
      <p:ext uri="{BB962C8B-B14F-4D97-AF65-F5344CB8AC3E}">
        <p14:creationId xmlns:p14="http://schemas.microsoft.com/office/powerpoint/2010/main" val="3518883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18</a:t>
            </a:fld>
            <a:endParaRPr lang="fr-BE"/>
          </a:p>
        </p:txBody>
      </p:sp>
    </p:spTree>
    <p:extLst>
      <p:ext uri="{BB962C8B-B14F-4D97-AF65-F5344CB8AC3E}">
        <p14:creationId xmlns:p14="http://schemas.microsoft.com/office/powerpoint/2010/main" val="327749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Preparation: Each participant thinks of three statements about themselves: two true and one false.</a:t>
            </a:r>
          </a:p>
          <a:p>
            <a:r>
              <a:rPr lang="en-US" dirty="0"/>
              <a:t>Presentation: In turn, each person shares his or her three statements with the group. </a:t>
            </a:r>
          </a:p>
          <a:p>
            <a:r>
              <a:rPr lang="en-US" dirty="0"/>
              <a:t>Deduction: The others discuss and debate which statement is a lie. </a:t>
            </a:r>
          </a:p>
          <a:p>
            <a:r>
              <a:rPr lang="en-US" dirty="0"/>
              <a:t>Revelation: The person announces the answer and can give further explanation of their truths.</a:t>
            </a:r>
            <a:endParaRPr lang="fr-BE" dirty="0"/>
          </a:p>
          <a:p>
            <a:pPr algn="l">
              <a:spcAft>
                <a:spcPts val="2250"/>
              </a:spcAft>
            </a:pPr>
            <a:r>
              <a:rPr lang="en-US" b="0" i="0" dirty="0">
                <a:solidFill>
                  <a:srgbClr val="575756"/>
                </a:solidFill>
                <a:effectLst/>
                <a:latin typeface="SegoeUI"/>
              </a:rPr>
              <a:t>The three statements could read like this, for example:</a:t>
            </a:r>
          </a:p>
          <a:p>
            <a:pPr algn="l">
              <a:buFont typeface="+mj-lt"/>
              <a:buAutoNum type="arabicPeriod"/>
            </a:pPr>
            <a:r>
              <a:rPr lang="en-US" b="0" i="0" dirty="0">
                <a:solidFill>
                  <a:srgbClr val="575756"/>
                </a:solidFill>
                <a:effectLst/>
                <a:latin typeface="SegoeUI"/>
              </a:rPr>
              <a:t>I play the didgeridoo.</a:t>
            </a:r>
          </a:p>
          <a:p>
            <a:pPr algn="l">
              <a:buFont typeface="+mj-lt"/>
              <a:buAutoNum type="arabicPeriod"/>
            </a:pPr>
            <a:r>
              <a:rPr lang="en-US" b="0" i="0" dirty="0">
                <a:solidFill>
                  <a:srgbClr val="575756"/>
                </a:solidFill>
                <a:effectLst/>
                <a:latin typeface="SegoeUI"/>
              </a:rPr>
              <a:t>I speak four languages fluently.</a:t>
            </a:r>
          </a:p>
          <a:p>
            <a:pPr algn="l">
              <a:buFont typeface="+mj-lt"/>
              <a:buAutoNum type="arabicPeriod"/>
            </a:pPr>
            <a:r>
              <a:rPr lang="en-US" b="0" i="0" dirty="0">
                <a:solidFill>
                  <a:srgbClr val="575756"/>
                </a:solidFill>
                <a:effectLst/>
                <a:latin typeface="SegoeUI"/>
              </a:rPr>
              <a:t>I have never drunk alcohol in my life.</a:t>
            </a:r>
          </a:p>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4</a:t>
            </a:fld>
            <a:endParaRPr lang="fr-BE"/>
          </a:p>
        </p:txBody>
      </p:sp>
    </p:spTree>
    <p:extLst>
      <p:ext uri="{BB962C8B-B14F-4D97-AF65-F5344CB8AC3E}">
        <p14:creationId xmlns:p14="http://schemas.microsoft.com/office/powerpoint/2010/main" val="2525454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5</a:t>
            </a:fld>
            <a:endParaRPr lang="fr-BE"/>
          </a:p>
        </p:txBody>
      </p:sp>
    </p:spTree>
    <p:extLst>
      <p:ext uri="{BB962C8B-B14F-4D97-AF65-F5344CB8AC3E}">
        <p14:creationId xmlns:p14="http://schemas.microsoft.com/office/powerpoint/2010/main" val="2949338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attractive design may momentarily grab your attention. However, an exceptional design evokes a sense of connection, comprehension, ease, and effortless engagement. This leads to a desire for repeated use. This is precisely why the concept of Design has evolved to a higher standard. Nowadays, users evaluate products from every angle. Contemporary designers create functional items. </a:t>
            </a:r>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6</a:t>
            </a:fld>
            <a:endParaRPr lang="fr-BE"/>
          </a:p>
        </p:txBody>
      </p:sp>
    </p:spTree>
    <p:extLst>
      <p:ext uri="{BB962C8B-B14F-4D97-AF65-F5344CB8AC3E}">
        <p14:creationId xmlns:p14="http://schemas.microsoft.com/office/powerpoint/2010/main" val="3570883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picture is worth a thousand words</a:t>
            </a:r>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7</a:t>
            </a:fld>
            <a:endParaRPr lang="fr-BE"/>
          </a:p>
        </p:txBody>
      </p:sp>
    </p:spTree>
    <p:extLst>
      <p:ext uri="{BB962C8B-B14F-4D97-AF65-F5344CB8AC3E}">
        <p14:creationId xmlns:p14="http://schemas.microsoft.com/office/powerpoint/2010/main" val="685657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experience (UX) and user interface (UI) are two different concepts that cannot be dissociated. The UI is what the user sees, while the UX is what the user can do with what he or she has just seen.</a:t>
            </a:r>
          </a:p>
          <a:p>
            <a:endParaRPr lang="en-US" dirty="0"/>
          </a:p>
          <a:p>
            <a:r>
              <a:rPr lang="en-US" dirty="0"/>
              <a:t>The UX Designer's mission is to improve usage, to conceive and imagine new ideas to define the project's concept, while the UI Designer takes care of the project's technical aspects and the realization of the experience.</a:t>
            </a:r>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8</a:t>
            </a:fld>
            <a:endParaRPr lang="fr-BE"/>
          </a:p>
        </p:txBody>
      </p:sp>
    </p:spTree>
    <p:extLst>
      <p:ext uri="{BB962C8B-B14F-4D97-AF65-F5344CB8AC3E}">
        <p14:creationId xmlns:p14="http://schemas.microsoft.com/office/powerpoint/2010/main" val="1148444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Benefits of UI/UX Design</a:t>
            </a:r>
          </a:p>
          <a:p>
            <a:r>
              <a:rPr lang="en-US" b="1" dirty="0"/>
              <a:t>Customer Acquisition &amp; Retention</a:t>
            </a:r>
            <a:r>
              <a:rPr lang="en-US" dirty="0"/>
              <a:t> – A well-designed UI/UX attracts new users and keeps them engaged, increasing loyalty.</a:t>
            </a:r>
          </a:p>
          <a:p>
            <a:r>
              <a:rPr lang="en-US" b="1" dirty="0"/>
              <a:t>Reduces Development Costs &amp; Time</a:t>
            </a:r>
            <a:r>
              <a:rPr lang="en-US" dirty="0"/>
              <a:t> – A structured design process helps identify issues early, saving time and resources.</a:t>
            </a:r>
          </a:p>
          <a:p>
            <a:r>
              <a:rPr lang="en-US" b="1" dirty="0"/>
              <a:t>Facilitates Ease of Navigation</a:t>
            </a:r>
            <a:r>
              <a:rPr lang="en-US" dirty="0"/>
              <a:t> – Intuitive interfaces ensure users can find what they need quickly and efficiently.</a:t>
            </a:r>
          </a:p>
          <a:p>
            <a:r>
              <a:rPr lang="en-US" b="1" dirty="0"/>
              <a:t>Boosts Branding</a:t>
            </a:r>
            <a:r>
              <a:rPr lang="en-US" dirty="0"/>
              <a:t> – A strong UI/UX enhances brand identity and credibility.</a:t>
            </a:r>
          </a:p>
          <a:p>
            <a:r>
              <a:rPr lang="en-US" b="1" dirty="0"/>
              <a:t>Improves Conversion Rates</a:t>
            </a:r>
            <a:r>
              <a:rPr lang="en-US" dirty="0"/>
              <a:t> – A seamless experience encourages users to take desired actions, such as signing up or making purchases.</a:t>
            </a:r>
          </a:p>
          <a:p>
            <a:r>
              <a:rPr lang="en-US" b="1" dirty="0"/>
              <a:t>Helps with SEO</a:t>
            </a:r>
            <a:r>
              <a:rPr lang="en-US" dirty="0"/>
              <a:t> – Well-structured, user-friendly sites rank better in search engines.</a:t>
            </a:r>
          </a:p>
          <a:p>
            <a:r>
              <a:rPr lang="en-US" b="1" dirty="0"/>
              <a:t>Improves Website Speed</a:t>
            </a:r>
            <a:r>
              <a:rPr lang="en-US" dirty="0"/>
              <a:t> – Optimized UX/UI reduces load times, enhancing performance.</a:t>
            </a:r>
          </a:p>
          <a:p>
            <a:r>
              <a:rPr lang="en-US" b="1" dirty="0"/>
              <a:t>Reduces the Need for Customer Service</a:t>
            </a:r>
            <a:r>
              <a:rPr lang="en-US" dirty="0"/>
              <a:t> – Clear design minimizes confusion, reducing support requests.</a:t>
            </a:r>
          </a:p>
          <a:p>
            <a:r>
              <a:rPr lang="en-US" b="1" dirty="0"/>
              <a:t>Enhances User Experience</a:t>
            </a:r>
            <a:r>
              <a:rPr lang="en-US" dirty="0"/>
              <a:t> – A smooth, enjoyable interaction increases user satisfaction.</a:t>
            </a:r>
          </a:p>
          <a:p>
            <a:r>
              <a:rPr lang="en-US" b="1" dirty="0"/>
              <a:t>Gives Competitive Edge</a:t>
            </a:r>
            <a:r>
              <a:rPr lang="en-US" dirty="0"/>
              <a:t> – Superior UI/UX makes a product stand out in a crowded market.</a:t>
            </a:r>
          </a:p>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9</a:t>
            </a:fld>
            <a:endParaRPr lang="fr-BE"/>
          </a:p>
        </p:txBody>
      </p:sp>
    </p:spTree>
    <p:extLst>
      <p:ext uri="{BB962C8B-B14F-4D97-AF65-F5344CB8AC3E}">
        <p14:creationId xmlns:p14="http://schemas.microsoft.com/office/powerpoint/2010/main" val="2526138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UX: </a:t>
            </a:r>
          </a:p>
          <a:p>
            <a:r>
              <a:rPr lang="en-US" b="1" dirty="0"/>
              <a:t>Market Research</a:t>
            </a:r>
            <a:r>
              <a:rPr lang="en-US" dirty="0"/>
              <a:t>: Understanding industry trends and user needs.</a:t>
            </a:r>
          </a:p>
          <a:p>
            <a:r>
              <a:rPr lang="en-US" b="1" dirty="0"/>
              <a:t>User Research</a:t>
            </a:r>
            <a:r>
              <a:rPr lang="en-US" dirty="0"/>
              <a:t>: Studying users’ behaviors, goals, and pain points.</a:t>
            </a:r>
          </a:p>
          <a:p>
            <a:r>
              <a:rPr lang="en-US" b="1" dirty="0"/>
              <a:t>Building Personas</a:t>
            </a:r>
            <a:r>
              <a:rPr lang="en-US" dirty="0"/>
              <a:t>: Creating fictional user profiles based on research.</a:t>
            </a:r>
          </a:p>
          <a:p>
            <a:r>
              <a:rPr lang="en-US" b="1" dirty="0"/>
              <a:t>IA (Information Architecture)</a:t>
            </a:r>
            <a:r>
              <a:rPr lang="en-US" dirty="0"/>
              <a:t>: Structuring content for easy navigation.</a:t>
            </a:r>
          </a:p>
          <a:p>
            <a:r>
              <a:rPr lang="en-US" b="1" dirty="0"/>
              <a:t>Empathy</a:t>
            </a:r>
            <a:r>
              <a:rPr lang="en-US" dirty="0"/>
              <a:t>: Understanding users' feelings and perspectives.</a:t>
            </a:r>
          </a:p>
          <a:p>
            <a:r>
              <a:rPr lang="en-US" b="1" dirty="0"/>
              <a:t>Mapping</a:t>
            </a:r>
            <a:r>
              <a:rPr lang="en-US" dirty="0"/>
              <a:t>: Visualizing relationships or steps (e.g. journey maps).</a:t>
            </a:r>
          </a:p>
          <a:p>
            <a:r>
              <a:rPr lang="en-US" b="1" dirty="0"/>
              <a:t>Defining User Journey</a:t>
            </a:r>
            <a:r>
              <a:rPr lang="en-US" dirty="0"/>
              <a:t>: Outlining the steps users take to achieve a goal.</a:t>
            </a:r>
          </a:p>
          <a:p>
            <a:r>
              <a:rPr lang="en-US" b="1" dirty="0"/>
              <a:t>Functionality</a:t>
            </a:r>
            <a:r>
              <a:rPr lang="en-US" dirty="0"/>
              <a:t>: Ensuring features meet user needs and expectations.</a:t>
            </a:r>
          </a:p>
          <a:p>
            <a:endParaRPr lang="en-US" b="1" dirty="0"/>
          </a:p>
          <a:p>
            <a:r>
              <a:rPr lang="en-US" b="1" dirty="0"/>
              <a:t>BOTH:</a:t>
            </a:r>
          </a:p>
          <a:p>
            <a:r>
              <a:rPr lang="en-US" b="1" dirty="0"/>
              <a:t>Collaboration</a:t>
            </a:r>
            <a:r>
              <a:rPr lang="en-US" dirty="0"/>
              <a:t>: Working across teams to create better user experiences.</a:t>
            </a:r>
          </a:p>
          <a:p>
            <a:r>
              <a:rPr lang="en-US" b="1" dirty="0"/>
              <a:t>Design Thinking</a:t>
            </a:r>
            <a:r>
              <a:rPr lang="en-US" dirty="0"/>
              <a:t>: A human-centered process for creative problem-solving.</a:t>
            </a:r>
          </a:p>
          <a:p>
            <a:r>
              <a:rPr lang="en-US" b="1" dirty="0"/>
              <a:t>Wireframing</a:t>
            </a:r>
            <a:r>
              <a:rPr lang="en-US" dirty="0"/>
              <a:t>: Basic layout sketches of interfaces before design details.</a:t>
            </a:r>
          </a:p>
          <a:p>
            <a:r>
              <a:rPr lang="en-US" b="1" dirty="0"/>
              <a:t>Prototyping</a:t>
            </a:r>
            <a:r>
              <a:rPr lang="en-US" dirty="0"/>
              <a:t>: Interactive mockups to test functionality and flows.</a:t>
            </a:r>
          </a:p>
          <a:p>
            <a:r>
              <a:rPr lang="en-US" b="1" dirty="0"/>
              <a:t>Iterations</a:t>
            </a:r>
            <a:r>
              <a:rPr lang="en-US" dirty="0"/>
              <a:t>: Repeated improvements based on feedback.</a:t>
            </a:r>
          </a:p>
          <a:p>
            <a:r>
              <a:rPr lang="en-US" b="1" dirty="0"/>
              <a:t>Testing</a:t>
            </a:r>
            <a:r>
              <a:rPr lang="en-US" dirty="0"/>
              <a:t>: Validating design choices with real users.</a:t>
            </a:r>
          </a:p>
          <a:p>
            <a:r>
              <a:rPr lang="en-US" b="1" dirty="0"/>
              <a:t>User Research</a:t>
            </a:r>
            <a:r>
              <a:rPr lang="en-US" dirty="0"/>
              <a:t>: Gathering insights to inform design decisions.</a:t>
            </a:r>
          </a:p>
          <a:p>
            <a:endParaRPr lang="en-US" b="1" dirty="0"/>
          </a:p>
          <a:p>
            <a:endParaRPr lang="en-US" b="1" dirty="0"/>
          </a:p>
          <a:p>
            <a:r>
              <a:rPr lang="en-US" b="1" dirty="0"/>
              <a:t>UI:</a:t>
            </a:r>
          </a:p>
          <a:p>
            <a:r>
              <a:rPr lang="en-US" b="1" dirty="0"/>
              <a:t>Color</a:t>
            </a:r>
            <a:r>
              <a:rPr lang="en-US" dirty="0"/>
              <a:t>: Used to set mood, highlight elements, and support brand identity.</a:t>
            </a:r>
          </a:p>
          <a:p>
            <a:r>
              <a:rPr lang="en-US" b="1" dirty="0"/>
              <a:t>Visual Design</a:t>
            </a:r>
            <a:r>
              <a:rPr lang="en-US" dirty="0"/>
              <a:t>: Overall look and feel of the interface.</a:t>
            </a:r>
          </a:p>
          <a:p>
            <a:r>
              <a:rPr lang="en-US" b="1" dirty="0"/>
              <a:t>Typography</a:t>
            </a:r>
            <a:r>
              <a:rPr lang="en-US" dirty="0"/>
              <a:t>: Style and arrangement of text for readability and impact.</a:t>
            </a:r>
          </a:p>
          <a:p>
            <a:r>
              <a:rPr lang="en-US" b="1" dirty="0"/>
              <a:t>Design System</a:t>
            </a:r>
            <a:r>
              <a:rPr lang="en-US" dirty="0"/>
              <a:t>: A set of standards and components for consistent UI.</a:t>
            </a:r>
          </a:p>
          <a:p>
            <a:r>
              <a:rPr lang="en-US" b="1" dirty="0"/>
              <a:t>Interface Design</a:t>
            </a:r>
            <a:r>
              <a:rPr lang="en-US" dirty="0"/>
              <a:t>: Designing how users interact with digital products.</a:t>
            </a:r>
          </a:p>
          <a:p>
            <a:r>
              <a:rPr lang="en-US" b="1" dirty="0"/>
              <a:t>Branding</a:t>
            </a:r>
            <a:r>
              <a:rPr lang="en-US" dirty="0"/>
              <a:t>: Visual identity that reflects the company’s personality.</a:t>
            </a:r>
          </a:p>
          <a:p>
            <a:r>
              <a:rPr lang="en-US" b="1" dirty="0"/>
              <a:t>Layout</a:t>
            </a:r>
            <a:r>
              <a:rPr lang="en-US" dirty="0"/>
              <a:t>: Organization of elements on a screen.</a:t>
            </a:r>
          </a:p>
          <a:p>
            <a:r>
              <a:rPr lang="en-US" b="1" dirty="0"/>
              <a:t>Animations</a:t>
            </a:r>
            <a:r>
              <a:rPr lang="en-US" dirty="0"/>
              <a:t>: Motion effects that guide or engage users.</a:t>
            </a:r>
          </a:p>
          <a:p>
            <a:r>
              <a:rPr lang="en-US" b="1" dirty="0"/>
              <a:t>High Fidelity</a:t>
            </a:r>
            <a:r>
              <a:rPr lang="en-US" dirty="0"/>
              <a:t>: Detailed, polished mockups close to final design.</a:t>
            </a:r>
          </a:p>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10</a:t>
            </a:fld>
            <a:endParaRPr lang="fr-BE"/>
          </a:p>
        </p:txBody>
      </p:sp>
    </p:spTree>
    <p:extLst>
      <p:ext uri="{BB962C8B-B14F-4D97-AF65-F5344CB8AC3E}">
        <p14:creationId xmlns:p14="http://schemas.microsoft.com/office/powerpoint/2010/main" val="3934900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11</a:t>
            </a:fld>
            <a:endParaRPr lang="fr-BE"/>
          </a:p>
        </p:txBody>
      </p:sp>
    </p:spTree>
    <p:extLst>
      <p:ext uri="{BB962C8B-B14F-4D97-AF65-F5344CB8AC3E}">
        <p14:creationId xmlns:p14="http://schemas.microsoft.com/office/powerpoint/2010/main" val="3940228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pic>
        <p:nvPicPr>
          <p:cNvPr id="14" name="Slika 13">
            <a:extLst>
              <a:ext uri="{FF2B5EF4-FFF2-40B4-BE49-F238E27FC236}">
                <a16:creationId xmlns:a16="http://schemas.microsoft.com/office/drawing/2014/main" id="{8FBD081C-E6C2-807B-F622-45A52F57D6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2468084"/>
            <a:ext cx="9144000" cy="2387600"/>
          </a:xfrm>
        </p:spPr>
        <p:txBody>
          <a:bodyPr anchor="b"/>
          <a:lstStyle>
            <a:lvl1pPr algn="r">
              <a:defRPr sz="6000">
                <a:latin typeface="Montserrat" panose="00000500000000000000" pitchFamily="2" charset="-18"/>
              </a:defRPr>
            </a:lvl1pPr>
          </a:lstStyle>
          <a:p>
            <a:r>
              <a:rPr lang="hr-HR" dirty="0"/>
              <a:t>DOCUMENT TITLE</a:t>
            </a:r>
          </a:p>
        </p:txBody>
      </p:sp>
      <p:sp>
        <p:nvSpPr>
          <p:cNvPr id="3" name="Podnaslov 2">
            <a:extLst>
              <a:ext uri="{FF2B5EF4-FFF2-40B4-BE49-F238E27FC236}">
                <a16:creationId xmlns:a16="http://schemas.microsoft.com/office/drawing/2014/main" id="{7A61E420-EBAD-A9E6-F448-076E17D0F241}"/>
              </a:ext>
            </a:extLst>
          </p:cNvPr>
          <p:cNvSpPr>
            <a:spLocks noGrp="1"/>
          </p:cNvSpPr>
          <p:nvPr>
            <p:ph type="subTitle" idx="1" hasCustomPrompt="1"/>
          </p:nvPr>
        </p:nvSpPr>
        <p:spPr>
          <a:xfrm>
            <a:off x="2455653" y="4947759"/>
            <a:ext cx="9144000" cy="1655762"/>
          </a:xfrm>
        </p:spPr>
        <p:txBody>
          <a:bodyPr/>
          <a:lstStyle>
            <a:lvl1pPr marL="0" indent="0" algn="r">
              <a:buNone/>
              <a:defRPr sz="2400">
                <a:latin typeface="Montserrat" panose="00000500000000000000" pitchFamily="2"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r-HR" dirty="0"/>
              <a:t>SUBHEADING</a:t>
            </a:r>
          </a:p>
        </p:txBody>
      </p:sp>
    </p:spTree>
    <p:extLst>
      <p:ext uri="{BB962C8B-B14F-4D97-AF65-F5344CB8AC3E}">
        <p14:creationId xmlns:p14="http://schemas.microsoft.com/office/powerpoint/2010/main" val="1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3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HOMEWORK</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52130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4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ASSESSMENTS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5136237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5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ADDITIONAL READING</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721596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6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39"/>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RESOURCES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7585101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Završ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Tree>
    <p:extLst>
      <p:ext uri="{BB962C8B-B14F-4D97-AF65-F5344CB8AC3E}">
        <p14:creationId xmlns:p14="http://schemas.microsoft.com/office/powerpoint/2010/main" val="2049827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0F6218-7FD0-4DD6-AFC5-08C4A05D6C0B}" type="datetimeFigureOut">
              <a:rPr lang="en-US" smtClean="0"/>
              <a:t>7/10/2025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F2C487-0981-408E-B048-5940796DAFDE}" type="slidenum">
              <a:rPr lang="en-US" smtClean="0"/>
              <a:t>‹#›</a:t>
            </a:fld>
            <a:endParaRPr lang="en-US"/>
          </a:p>
        </p:txBody>
      </p:sp>
    </p:spTree>
    <p:extLst>
      <p:ext uri="{BB962C8B-B14F-4D97-AF65-F5344CB8AC3E}">
        <p14:creationId xmlns:p14="http://schemas.microsoft.com/office/powerpoint/2010/main" val="4233071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rilagođeni izgled">
    <p:spTree>
      <p:nvGrpSpPr>
        <p:cNvPr id="1" name=""/>
        <p:cNvGrpSpPr/>
        <p:nvPr/>
      </p:nvGrpSpPr>
      <p:grpSpPr>
        <a:xfrm>
          <a:off x="0" y="0"/>
          <a:ext cx="0" cy="0"/>
          <a:chOff x="0" y="0"/>
          <a:chExt cx="0" cy="0"/>
        </a:xfrm>
      </p:grpSpPr>
      <p:pic>
        <p:nvPicPr>
          <p:cNvPr id="7" name="Slika 6" descr="Slika na kojoj se prikazuje snimka zaslona, crta, dizajn&#10;&#10;Sadržaj generiran umjetnom inteligencijom može biti netočan.">
            <a:extLst>
              <a:ext uri="{FF2B5EF4-FFF2-40B4-BE49-F238E27FC236}">
                <a16:creationId xmlns:a16="http://schemas.microsoft.com/office/drawing/2014/main" id="{06B022C9-54E7-BB73-8A26-59E11FA9C3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BF2A96D7-17D5-D8FA-1A2A-53ABEC2070E7}"/>
              </a:ext>
            </a:extLst>
          </p:cNvPr>
          <p:cNvSpPr>
            <a:spLocks noGrp="1"/>
          </p:cNvSpPr>
          <p:nvPr>
            <p:ph type="title" hasCustomPrompt="1"/>
          </p:nvPr>
        </p:nvSpPr>
        <p:spPr/>
        <p:txBody>
          <a:bodyPr/>
          <a:lstStyle>
            <a:lvl1pPr>
              <a:defRPr/>
            </a:lvl1pPr>
          </a:lstStyle>
          <a:p>
            <a:r>
              <a:rPr lang="hr-HR" dirty="0"/>
              <a:t>SUMMARY</a:t>
            </a:r>
          </a:p>
        </p:txBody>
      </p:sp>
    </p:spTree>
    <p:extLst>
      <p:ext uri="{BB962C8B-B14F-4D97-AF65-F5344CB8AC3E}">
        <p14:creationId xmlns:p14="http://schemas.microsoft.com/office/powerpoint/2010/main" val="2779846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Naslov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162662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pic>
        <p:nvPicPr>
          <p:cNvPr id="10" name="Slika 9" descr="Slika na kojoj se prikazuje crta, snimka zaslona, šarenilo, dizajn&#10;&#10;Opis je automatski generiran">
            <a:extLst>
              <a:ext uri="{FF2B5EF4-FFF2-40B4-BE49-F238E27FC236}">
                <a16:creationId xmlns:a16="http://schemas.microsoft.com/office/drawing/2014/main" id="{7D3E6235-77BD-81C2-1C4B-460BFF2AC5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0127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pic>
        <p:nvPicPr>
          <p:cNvPr id="8" name="Slika 7" descr="Slika na kojoj se prikazuje crta, snimka zaslona, šarenilo, dizajn">
            <a:extLst>
              <a:ext uri="{FF2B5EF4-FFF2-40B4-BE49-F238E27FC236}">
                <a16:creationId xmlns:a16="http://schemas.microsoft.com/office/drawing/2014/main" id="{813DD7BB-6C45-D079-40C8-D9AAFA3351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4130842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Naslovni slajd">
    <p:spTree>
      <p:nvGrpSpPr>
        <p:cNvPr id="1" name=""/>
        <p:cNvGrpSpPr/>
        <p:nvPr/>
      </p:nvGrpSpPr>
      <p:grpSpPr>
        <a:xfrm>
          <a:off x="0" y="0"/>
          <a:ext cx="0" cy="0"/>
          <a:chOff x="0" y="0"/>
          <a:chExt cx="0" cy="0"/>
        </a:xfrm>
      </p:grpSpPr>
      <p:pic>
        <p:nvPicPr>
          <p:cNvPr id="5" name="Slika 4">
            <a:extLst>
              <a:ext uri="{FF2B5EF4-FFF2-40B4-BE49-F238E27FC236}">
                <a16:creationId xmlns:a16="http://schemas.microsoft.com/office/drawing/2014/main" id="{8A7D5785-C017-9CDE-887E-053A663A786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3811607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Naslov i sadržaj">
    <p:spTree>
      <p:nvGrpSpPr>
        <p:cNvPr id="1" name=""/>
        <p:cNvGrpSpPr/>
        <p:nvPr/>
      </p:nvGrpSpPr>
      <p:grpSpPr>
        <a:xfrm>
          <a:off x="0" y="0"/>
          <a:ext cx="0" cy="0"/>
          <a:chOff x="0" y="0"/>
          <a:chExt cx="0" cy="0"/>
        </a:xfrm>
      </p:grpSpPr>
      <p:pic>
        <p:nvPicPr>
          <p:cNvPr id="5" name="Slika 4" descr="Slika na kojoj se prikazuje crta, alat, dizajn&#10;&#10;Opis je automatski generiran">
            <a:extLst>
              <a:ext uri="{FF2B5EF4-FFF2-40B4-BE49-F238E27FC236}">
                <a16:creationId xmlns:a16="http://schemas.microsoft.com/office/drawing/2014/main" id="{7174B7B0-D794-7A54-5CF6-E0A21E0E58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3498932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_Dva sadržaja">
    <p:spTree>
      <p:nvGrpSpPr>
        <p:cNvPr id="1" name=""/>
        <p:cNvGrpSpPr/>
        <p:nvPr/>
      </p:nvGrpSpPr>
      <p:grpSpPr>
        <a:xfrm>
          <a:off x="0" y="0"/>
          <a:ext cx="0" cy="0"/>
          <a:chOff x="0" y="0"/>
          <a:chExt cx="0" cy="0"/>
        </a:xfrm>
      </p:grpSpPr>
      <p:pic>
        <p:nvPicPr>
          <p:cNvPr id="6" name="Slika 5">
            <a:extLst>
              <a:ext uri="{FF2B5EF4-FFF2-40B4-BE49-F238E27FC236}">
                <a16:creationId xmlns:a16="http://schemas.microsoft.com/office/drawing/2014/main" id="{78154B72-B9D9-7CC8-2522-C7E3F4476C3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1638972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1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DISCUSSION</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62217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2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EXERCISE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54530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zervirano mjesto naslova 1">
            <a:extLst>
              <a:ext uri="{FF2B5EF4-FFF2-40B4-BE49-F238E27FC236}">
                <a16:creationId xmlns:a16="http://schemas.microsoft.com/office/drawing/2014/main" id="{1B650DF9-2458-1434-6EFF-3D965EDC4A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r-HR" dirty="0"/>
              <a:t>Kliknite da biste uredili stil naslova matrice</a:t>
            </a:r>
          </a:p>
        </p:txBody>
      </p:sp>
      <p:sp>
        <p:nvSpPr>
          <p:cNvPr id="3" name="Rezervirano mjesto teksta 2">
            <a:extLst>
              <a:ext uri="{FF2B5EF4-FFF2-40B4-BE49-F238E27FC236}">
                <a16:creationId xmlns:a16="http://schemas.microsoft.com/office/drawing/2014/main" id="{76C6E5EE-2B8F-9019-690C-3AF0A69B8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p>
        </p:txBody>
      </p:sp>
      <p:sp>
        <p:nvSpPr>
          <p:cNvPr id="4" name="Rezervirano mjesto datuma 3">
            <a:extLst>
              <a:ext uri="{FF2B5EF4-FFF2-40B4-BE49-F238E27FC236}">
                <a16:creationId xmlns:a16="http://schemas.microsoft.com/office/drawing/2014/main" id="{470CF1CA-F427-A5AF-96AA-671002CD7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3B997-549E-41F4-A1E4-B0CF42B49EF1}" type="datetimeFigureOut">
              <a:rPr lang="hr-HR" smtClean="0"/>
              <a:t>10.7.2025.</a:t>
            </a:fld>
            <a:endParaRPr lang="hr-HR"/>
          </a:p>
        </p:txBody>
      </p:sp>
      <p:sp>
        <p:nvSpPr>
          <p:cNvPr id="5" name="Rezervirano mjesto podnožja 4">
            <a:extLst>
              <a:ext uri="{FF2B5EF4-FFF2-40B4-BE49-F238E27FC236}">
                <a16:creationId xmlns:a16="http://schemas.microsoft.com/office/drawing/2014/main" id="{8D829544-1FE5-4ED0-6A51-373B24568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Rezervirano mjesto broja slajda 5">
            <a:extLst>
              <a:ext uri="{FF2B5EF4-FFF2-40B4-BE49-F238E27FC236}">
                <a16:creationId xmlns:a16="http://schemas.microsoft.com/office/drawing/2014/main" id="{33A67201-5F88-A086-59F5-4A06FA6BE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CDD723-16A0-42C8-A963-6C8D73A0AD48}" type="slidenum">
              <a:rPr lang="hr-HR" smtClean="0"/>
              <a:t>‹#›</a:t>
            </a:fld>
            <a:endParaRPr lang="hr-HR"/>
          </a:p>
        </p:txBody>
      </p:sp>
    </p:spTree>
    <p:extLst>
      <p:ext uri="{BB962C8B-B14F-4D97-AF65-F5344CB8AC3E}">
        <p14:creationId xmlns:p14="http://schemas.microsoft.com/office/powerpoint/2010/main" val="89751380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59" r:id="rId4"/>
    <p:sldLayoutId id="2147483666" r:id="rId5"/>
    <p:sldLayoutId id="2147483652" r:id="rId6"/>
    <p:sldLayoutId id="2147483661" r:id="rId7"/>
    <p:sldLayoutId id="2147483676" r:id="rId8"/>
    <p:sldLayoutId id="2147483677" r:id="rId9"/>
    <p:sldLayoutId id="2147483678" r:id="rId10"/>
    <p:sldLayoutId id="2147483679" r:id="rId11"/>
    <p:sldLayoutId id="2147483680" r:id="rId12"/>
    <p:sldLayoutId id="2147483681" r:id="rId13"/>
    <p:sldLayoutId id="2147483669" r:id="rId14"/>
    <p:sldLayoutId id="2147483682" r:id="rId15"/>
    <p:sldLayoutId id="214748368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s://www.interaction-design.or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s://uxmastery.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hyperlink" Target="https://uxwing.com/"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hyperlink" Target="https://dorve.com/blog/top-25-free-tools-for-ux-ui-and-web-designer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uxrecipe.github.io/" TargetMode="External"/><Relationship Id="rId2" Type="http://schemas.openxmlformats.org/officeDocument/2006/relationships/hyperlink" Target="https://www.ux-checklist.com/" TargetMode="Externa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hyperlink" Target="https://www.solulab.com/role-of-ux-in-modern-web-design/#:~:text=User%20experience%20in%20web%20design,the%20success%20of%20digital%20platforms" TargetMode="External"/><Relationship Id="rId3" Type="http://schemas.openxmlformats.org/officeDocument/2006/relationships/hyperlink" Target="https://www.smashingmagazine.com/2018/02/comprehensive-guide-ui-design/" TargetMode="External"/><Relationship Id="rId7" Type="http://schemas.openxmlformats.org/officeDocument/2006/relationships/hyperlink" Target="https://careerfoundry.com/en/blog/ux-design/the-difference-between-ux-and-ui-design-a-laymans-guide/"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hyperlink" Target="https://www.figma.com/resource-library/difference-between-ui-and-ux/" TargetMode="External"/><Relationship Id="rId11" Type="http://schemas.openxmlformats.org/officeDocument/2006/relationships/hyperlink" Target="https://baymard.com/learn/ux-design-principles" TargetMode="External"/><Relationship Id="rId5" Type="http://schemas.openxmlformats.org/officeDocument/2006/relationships/hyperlink" Target="https://openclassrooms.com/en/paths/76-ux-designer" TargetMode="External"/><Relationship Id="rId10" Type="http://schemas.openxmlformats.org/officeDocument/2006/relationships/hyperlink" Target="https://www.uxpin.com/studio/blog/guide-design-consistency-best-practices-ui-ux-designers/" TargetMode="External"/><Relationship Id="rId4" Type="http://schemas.openxmlformats.org/officeDocument/2006/relationships/hyperlink" Target="https://uxplanet.org/" TargetMode="External"/><Relationship Id="rId9" Type="http://schemas.openxmlformats.org/officeDocument/2006/relationships/hyperlink" Target="https://www.interaction-design.org/literature/topics/ux-desig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hyperlink" Target="https://pixabay.co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hyperlink" Target="https://medium.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hyperlink" Target="https://anmadesign.com/differences-entre-ui-ux/" TargetMode="Externa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slov 3">
            <a:extLst>
              <a:ext uri="{FF2B5EF4-FFF2-40B4-BE49-F238E27FC236}">
                <a16:creationId xmlns:a16="http://schemas.microsoft.com/office/drawing/2014/main" id="{4022C4E9-1E70-8866-3479-A24FD93D0CAC}"/>
              </a:ext>
            </a:extLst>
          </p:cNvPr>
          <p:cNvSpPr>
            <a:spLocks noGrp="1"/>
          </p:cNvSpPr>
          <p:nvPr>
            <p:ph type="ctrTitle"/>
          </p:nvPr>
        </p:nvSpPr>
        <p:spPr/>
        <p:txBody>
          <a:bodyPr/>
          <a:lstStyle/>
          <a:p>
            <a:r>
              <a:rPr lang="fr-BE" dirty="0"/>
              <a:t>SHIFT4IT</a:t>
            </a:r>
            <a:endParaRPr lang="hr-HR" dirty="0"/>
          </a:p>
        </p:txBody>
      </p:sp>
      <p:sp>
        <p:nvSpPr>
          <p:cNvPr id="5" name="Podnaslov 4">
            <a:extLst>
              <a:ext uri="{FF2B5EF4-FFF2-40B4-BE49-F238E27FC236}">
                <a16:creationId xmlns:a16="http://schemas.microsoft.com/office/drawing/2014/main" id="{2D59F4E1-B531-21D4-1874-34304F7DAD4F}"/>
              </a:ext>
            </a:extLst>
          </p:cNvPr>
          <p:cNvSpPr>
            <a:spLocks noGrp="1"/>
          </p:cNvSpPr>
          <p:nvPr>
            <p:ph type="subTitle" idx="1"/>
          </p:nvPr>
        </p:nvSpPr>
        <p:spPr/>
        <p:txBody>
          <a:bodyPr/>
          <a:lstStyle/>
          <a:p>
            <a:r>
              <a:rPr lang="en-US" b="0" i="0" dirty="0">
                <a:solidFill>
                  <a:srgbClr val="000000"/>
                </a:solidFill>
                <a:effectLst/>
                <a:latin typeface="Nunito" pitchFamily="2" charset="0"/>
              </a:rPr>
              <a:t>Shifting the </a:t>
            </a:r>
            <a:r>
              <a:rPr lang="en-US" b="0" i="0" dirty="0" err="1">
                <a:solidFill>
                  <a:srgbClr val="000000"/>
                </a:solidFill>
                <a:effectLst/>
                <a:latin typeface="Nunito" pitchFamily="2" charset="0"/>
              </a:rPr>
              <a:t>paradygm</a:t>
            </a:r>
            <a:r>
              <a:rPr lang="en-US" b="0" i="0" dirty="0">
                <a:solidFill>
                  <a:srgbClr val="000000"/>
                </a:solidFill>
                <a:effectLst/>
                <a:latin typeface="Nunito" pitchFamily="2" charset="0"/>
              </a:rPr>
              <a:t> for women in IT sector</a:t>
            </a:r>
            <a:endParaRPr lang="hr-HR" dirty="0"/>
          </a:p>
        </p:txBody>
      </p:sp>
    </p:spTree>
    <p:extLst>
      <p:ext uri="{BB962C8B-B14F-4D97-AF65-F5344CB8AC3E}">
        <p14:creationId xmlns:p14="http://schemas.microsoft.com/office/powerpoint/2010/main" val="495518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2E76B-1D55-806B-50F5-BA4BB73DABF1}"/>
              </a:ext>
            </a:extLst>
          </p:cNvPr>
          <p:cNvSpPr>
            <a:spLocks noGrp="1"/>
          </p:cNvSpPr>
          <p:nvPr>
            <p:ph type="title"/>
          </p:nvPr>
        </p:nvSpPr>
        <p:spPr/>
        <p:txBody>
          <a:bodyPr/>
          <a:lstStyle/>
          <a:p>
            <a:r>
              <a:rPr lang="en-US" dirty="0"/>
              <a:t>UI vs UX DESIGN </a:t>
            </a:r>
            <a:endParaRPr lang="fr-BE" dirty="0"/>
          </a:p>
        </p:txBody>
      </p:sp>
      <p:sp>
        <p:nvSpPr>
          <p:cNvPr id="3" name="Content Placeholder 2">
            <a:extLst>
              <a:ext uri="{FF2B5EF4-FFF2-40B4-BE49-F238E27FC236}">
                <a16:creationId xmlns:a16="http://schemas.microsoft.com/office/drawing/2014/main" id="{62A3875D-B979-6C59-D259-EF5857B676EA}"/>
              </a:ext>
            </a:extLst>
          </p:cNvPr>
          <p:cNvSpPr>
            <a:spLocks noGrp="1"/>
          </p:cNvSpPr>
          <p:nvPr>
            <p:ph idx="1"/>
          </p:nvPr>
        </p:nvSpPr>
        <p:spPr/>
        <p:txBody>
          <a:bodyPr/>
          <a:lstStyle/>
          <a:p>
            <a:r>
              <a:rPr lang="en-US" sz="2800" dirty="0"/>
              <a:t>Key differences</a:t>
            </a:r>
            <a:endParaRPr lang="fr-BE" dirty="0"/>
          </a:p>
        </p:txBody>
      </p:sp>
      <p:pic>
        <p:nvPicPr>
          <p:cNvPr id="18" name="Picture 17">
            <a:extLst>
              <a:ext uri="{FF2B5EF4-FFF2-40B4-BE49-F238E27FC236}">
                <a16:creationId xmlns:a16="http://schemas.microsoft.com/office/drawing/2014/main" id="{ED54C903-C1B3-4C25-DD73-5B26CBDDDBE9}"/>
              </a:ext>
            </a:extLst>
          </p:cNvPr>
          <p:cNvPicPr>
            <a:picLocks noChangeAspect="1"/>
          </p:cNvPicPr>
          <p:nvPr/>
        </p:nvPicPr>
        <p:blipFill>
          <a:blip r:embed="rId3"/>
          <a:stretch>
            <a:fillRect/>
          </a:stretch>
        </p:blipFill>
        <p:spPr>
          <a:xfrm>
            <a:off x="3033927" y="2330167"/>
            <a:ext cx="6124145" cy="3744700"/>
          </a:xfrm>
          <a:prstGeom prst="rect">
            <a:avLst/>
          </a:prstGeom>
        </p:spPr>
      </p:pic>
    </p:spTree>
    <p:extLst>
      <p:ext uri="{BB962C8B-B14F-4D97-AF65-F5344CB8AC3E}">
        <p14:creationId xmlns:p14="http://schemas.microsoft.com/office/powerpoint/2010/main" val="2443849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FFCE0-6651-3CB4-158A-1835EE4F24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B10982-E07F-D8DA-2F9C-4B85979AB6EB}"/>
              </a:ext>
            </a:extLst>
          </p:cNvPr>
          <p:cNvSpPr>
            <a:spLocks noGrp="1"/>
          </p:cNvSpPr>
          <p:nvPr>
            <p:ph type="title"/>
          </p:nvPr>
        </p:nvSpPr>
        <p:spPr/>
        <p:txBody>
          <a:bodyPr/>
          <a:lstStyle/>
          <a:p>
            <a:r>
              <a:rPr lang="en-US" dirty="0"/>
              <a:t>UI vs UX DESIGN</a:t>
            </a:r>
            <a:endParaRPr lang="fr-BE" dirty="0"/>
          </a:p>
        </p:txBody>
      </p:sp>
      <p:sp>
        <p:nvSpPr>
          <p:cNvPr id="3" name="Content Placeholder 2">
            <a:extLst>
              <a:ext uri="{FF2B5EF4-FFF2-40B4-BE49-F238E27FC236}">
                <a16:creationId xmlns:a16="http://schemas.microsoft.com/office/drawing/2014/main" id="{D9BDD1F9-97B7-6FE5-4220-6A1F9323BF63}"/>
              </a:ext>
            </a:extLst>
          </p:cNvPr>
          <p:cNvSpPr>
            <a:spLocks noGrp="1"/>
          </p:cNvSpPr>
          <p:nvPr>
            <p:ph idx="1"/>
          </p:nvPr>
        </p:nvSpPr>
        <p:spPr/>
        <p:txBody>
          <a:bodyPr/>
          <a:lstStyle/>
          <a:p>
            <a:r>
              <a:rPr lang="en-US" dirty="0"/>
              <a:t>Job description</a:t>
            </a:r>
            <a:endParaRPr lang="fr-BE" dirty="0"/>
          </a:p>
        </p:txBody>
      </p:sp>
      <p:pic>
        <p:nvPicPr>
          <p:cNvPr id="5" name="Content Placeholder 3">
            <a:extLst>
              <a:ext uri="{FF2B5EF4-FFF2-40B4-BE49-F238E27FC236}">
                <a16:creationId xmlns:a16="http://schemas.microsoft.com/office/drawing/2014/main" id="{9CA8305D-B01B-4F6C-58BF-0149BD27DB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6262" y="1690688"/>
            <a:ext cx="5213854" cy="4201498"/>
          </a:xfrm>
          <a:prstGeom prst="rect">
            <a:avLst/>
          </a:prstGeom>
        </p:spPr>
      </p:pic>
    </p:spTree>
    <p:extLst>
      <p:ext uri="{BB962C8B-B14F-4D97-AF65-F5344CB8AC3E}">
        <p14:creationId xmlns:p14="http://schemas.microsoft.com/office/powerpoint/2010/main" val="2780781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1" name="Title 1">
            <a:extLst>
              <a:ext uri="{FF2B5EF4-FFF2-40B4-BE49-F238E27FC236}">
                <a16:creationId xmlns:a16="http://schemas.microsoft.com/office/drawing/2014/main" id="{2CEC484B-5072-574D-B825-7E1924E84AA0}"/>
              </a:ext>
            </a:extLst>
          </p:cNvPr>
          <p:cNvSpPr>
            <a:spLocks noGrp="1"/>
          </p:cNvSpPr>
          <p:nvPr>
            <p:ph type="title"/>
          </p:nvPr>
        </p:nvSpPr>
        <p:spPr>
          <a:xfrm>
            <a:off x="838200" y="365125"/>
            <a:ext cx="10515600" cy="1325563"/>
          </a:xfrm>
        </p:spPr>
        <p:txBody>
          <a:bodyPr/>
          <a:lstStyle/>
          <a:p>
            <a:r>
              <a:rPr lang="en-US" b="1" i="0" dirty="0">
                <a:solidFill>
                  <a:srgbClr val="242424"/>
                </a:solidFill>
                <a:effectLst/>
                <a:latin typeface="sohne"/>
              </a:rPr>
              <a:t>5 Levels of the User Experience</a:t>
            </a:r>
            <a:endParaRPr lang="en-US" dirty="0"/>
          </a:p>
        </p:txBody>
      </p:sp>
      <p:sp>
        <p:nvSpPr>
          <p:cNvPr id="2062" name="Content Placeholder 2">
            <a:extLst>
              <a:ext uri="{FF2B5EF4-FFF2-40B4-BE49-F238E27FC236}">
                <a16:creationId xmlns:a16="http://schemas.microsoft.com/office/drawing/2014/main" id="{861ACE4F-9C9B-63E7-CA5C-20C5C12EA5C4}"/>
              </a:ext>
            </a:extLst>
          </p:cNvPr>
          <p:cNvSpPr>
            <a:spLocks noGrp="1"/>
          </p:cNvSpPr>
          <p:nvPr>
            <p:ph sz="half" idx="1"/>
          </p:nvPr>
        </p:nvSpPr>
        <p:spPr>
          <a:xfrm>
            <a:off x="838200" y="1825625"/>
            <a:ext cx="5181600" cy="4351338"/>
          </a:xfrm>
        </p:spPr>
        <p:txBody>
          <a:bodyPr>
            <a:normAutofit fontScale="92500" lnSpcReduction="10000"/>
          </a:bodyPr>
          <a:lstStyle/>
          <a:p>
            <a:pPr algn="l">
              <a:lnSpc>
                <a:spcPts val="3900"/>
              </a:lnSpc>
              <a:spcAft>
                <a:spcPts val="2400"/>
              </a:spcAft>
            </a:pPr>
            <a:r>
              <a:rPr lang="en-US" dirty="0"/>
              <a:t>Design by James Garrett</a:t>
            </a:r>
          </a:p>
          <a:p>
            <a:r>
              <a:rPr lang="en-US" dirty="0"/>
              <a:t>The 5 levels help to deconstruct the process of working on UX, enabling a step-by-step design process, moving from the basics to the details. This method helps create a solid product which meets all the requirements from the customers and from the business.</a:t>
            </a:r>
          </a:p>
        </p:txBody>
      </p:sp>
      <p:pic>
        <p:nvPicPr>
          <p:cNvPr id="2054" name="Picture 6" descr="A diagram of the 5 elements of user experience shown as an iceberg with 5 layers and a kraken to resemble unknown considerations.">
            <a:extLst>
              <a:ext uri="{FF2B5EF4-FFF2-40B4-BE49-F238E27FC236}">
                <a16:creationId xmlns:a16="http://schemas.microsoft.com/office/drawing/2014/main" id="{7E643BED-EF3B-C02C-39EE-12CD42D967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329" b="11951"/>
          <a:stretch/>
        </p:blipFill>
        <p:spPr bwMode="auto">
          <a:xfrm>
            <a:off x="6969482" y="1690687"/>
            <a:ext cx="4100300" cy="5009293"/>
          </a:xfrm>
          <a:prstGeom prst="rect">
            <a:avLst/>
          </a:prstGeom>
          <a:solidFill>
            <a:srgbClr val="FFFFFF"/>
          </a:solidFill>
        </p:spPr>
      </p:pic>
      <p:sp>
        <p:nvSpPr>
          <p:cNvPr id="2" name="TextBox 1">
            <a:extLst>
              <a:ext uri="{FF2B5EF4-FFF2-40B4-BE49-F238E27FC236}">
                <a16:creationId xmlns:a16="http://schemas.microsoft.com/office/drawing/2014/main" id="{3AB74E52-F291-FB5C-12BB-DF7A66E32B47}"/>
              </a:ext>
            </a:extLst>
          </p:cNvPr>
          <p:cNvSpPr txBox="1"/>
          <p:nvPr/>
        </p:nvSpPr>
        <p:spPr>
          <a:xfrm>
            <a:off x="8935980" y="6492875"/>
            <a:ext cx="3256020" cy="276999"/>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https://www.interaction-design.org/</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1920453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09E27-4669-161D-5E91-57D159D67A5B}"/>
              </a:ext>
            </a:extLst>
          </p:cNvPr>
          <p:cNvSpPr>
            <a:spLocks noGrp="1"/>
          </p:cNvSpPr>
          <p:nvPr>
            <p:ph type="title"/>
          </p:nvPr>
        </p:nvSpPr>
        <p:spPr/>
        <p:txBody>
          <a:bodyPr/>
          <a:lstStyle/>
          <a:p>
            <a:r>
              <a:rPr lang="fr-FR" dirty="0"/>
              <a:t>UX process</a:t>
            </a:r>
            <a:endParaRPr lang="fr-BE" dirty="0"/>
          </a:p>
        </p:txBody>
      </p:sp>
      <p:pic>
        <p:nvPicPr>
          <p:cNvPr id="1026" name="Picture 2">
            <a:extLst>
              <a:ext uri="{FF2B5EF4-FFF2-40B4-BE49-F238E27FC236}">
                <a16:creationId xmlns:a16="http://schemas.microsoft.com/office/drawing/2014/main" id="{40446C0B-8755-F9CD-B5F3-77ECA41F482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57938" y="1825625"/>
            <a:ext cx="7476124"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E339D7C-1693-4BD6-031F-45807ED79F4A}"/>
              </a:ext>
            </a:extLst>
          </p:cNvPr>
          <p:cNvSpPr txBox="1"/>
          <p:nvPr/>
        </p:nvSpPr>
        <p:spPr>
          <a:xfrm>
            <a:off x="9436077" y="6492875"/>
            <a:ext cx="2347117" cy="276999"/>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https://uxmastery.com/</a:t>
            </a:r>
            <a:endParaRPr lang="fr-BE" sz="1200" dirty="0">
              <a:latin typeface="Bahnschrift SemiLight" panose="020B0502040204020203" pitchFamily="34" charset="0"/>
            </a:endParaRPr>
          </a:p>
        </p:txBody>
      </p:sp>
    </p:spTree>
    <p:extLst>
      <p:ext uri="{BB962C8B-B14F-4D97-AF65-F5344CB8AC3E}">
        <p14:creationId xmlns:p14="http://schemas.microsoft.com/office/powerpoint/2010/main" val="1337082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CE4B6-89C0-5873-6AF4-250C6414CA1D}"/>
              </a:ext>
            </a:extLst>
          </p:cNvPr>
          <p:cNvSpPr>
            <a:spLocks noGrp="1"/>
          </p:cNvSpPr>
          <p:nvPr>
            <p:ph type="title"/>
          </p:nvPr>
        </p:nvSpPr>
        <p:spPr>
          <a:xfrm>
            <a:off x="838200" y="365125"/>
            <a:ext cx="10515600" cy="1325563"/>
          </a:xfrm>
        </p:spPr>
        <p:txBody>
          <a:bodyPr anchor="ctr">
            <a:normAutofit/>
          </a:bodyPr>
          <a:lstStyle/>
          <a:p>
            <a:r>
              <a:rPr lang="fr-BE" dirty="0"/>
              <a:t>Introduction to </a:t>
            </a:r>
            <a:r>
              <a:rPr lang="fr-BE" dirty="0" err="1"/>
              <a:t>project</a:t>
            </a:r>
            <a:endParaRPr lang="fr-BE" dirty="0"/>
          </a:p>
        </p:txBody>
      </p:sp>
      <p:sp>
        <p:nvSpPr>
          <p:cNvPr id="4" name="Content Placeholder 3">
            <a:extLst>
              <a:ext uri="{FF2B5EF4-FFF2-40B4-BE49-F238E27FC236}">
                <a16:creationId xmlns:a16="http://schemas.microsoft.com/office/drawing/2014/main" id="{11E703A7-B0FB-D112-F985-5120953D91A7}"/>
              </a:ext>
            </a:extLst>
          </p:cNvPr>
          <p:cNvSpPr>
            <a:spLocks noGrp="1"/>
          </p:cNvSpPr>
          <p:nvPr>
            <p:ph sz="half" idx="1"/>
          </p:nvPr>
        </p:nvSpPr>
        <p:spPr>
          <a:xfrm>
            <a:off x="838200" y="1825625"/>
            <a:ext cx="5181600" cy="4351338"/>
          </a:xfrm>
        </p:spPr>
        <p:txBody>
          <a:bodyPr>
            <a:normAutofit fontScale="92500" lnSpcReduction="10000"/>
          </a:bodyPr>
          <a:lstStyle/>
          <a:p>
            <a:pPr marL="0" indent="0">
              <a:buNone/>
            </a:pPr>
            <a:r>
              <a:rPr lang="fr-BE" b="1" dirty="0" err="1"/>
              <a:t>CraftEase</a:t>
            </a:r>
            <a:r>
              <a:rPr lang="en-US" dirty="0"/>
              <a:t> / </a:t>
            </a:r>
            <a:r>
              <a:rPr lang="en-US" b="1" dirty="0" err="1"/>
              <a:t>DIYHub</a:t>
            </a:r>
            <a:r>
              <a:rPr lang="en-US" dirty="0"/>
              <a:t> is a web application solution developed for home improvement retailers who want to enhance customer engagement directly through their website. </a:t>
            </a:r>
          </a:p>
          <a:p>
            <a:pPr marL="0" indent="0">
              <a:buNone/>
            </a:pPr>
            <a:r>
              <a:rPr lang="en-US" dirty="0"/>
              <a:t>Our goal is to provide your store with an integrated digital service that helps manage DIY workshop registrations, promote project tutorials, and track tool/material availability in real time.</a:t>
            </a:r>
          </a:p>
          <a:p>
            <a:pPr marL="0" indent="0">
              <a:buNone/>
            </a:pPr>
            <a:endParaRPr lang="fr-BE" dirty="0"/>
          </a:p>
        </p:txBody>
      </p:sp>
      <p:pic>
        <p:nvPicPr>
          <p:cNvPr id="10" name="Picture 9" descr="A black background with a black square&#10;&#10;AI-generated content may be incorrect.">
            <a:extLst>
              <a:ext uri="{FF2B5EF4-FFF2-40B4-BE49-F238E27FC236}">
                <a16:creationId xmlns:a16="http://schemas.microsoft.com/office/drawing/2014/main" id="{BC4419CC-8F96-4CC6-A56E-830BE2043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7331" y="1825625"/>
            <a:ext cx="4351338" cy="4351338"/>
          </a:xfrm>
          <a:prstGeom prst="rect">
            <a:avLst/>
          </a:prstGeom>
          <a:noFill/>
        </p:spPr>
      </p:pic>
      <p:sp>
        <p:nvSpPr>
          <p:cNvPr id="11" name="TextBox 10">
            <a:extLst>
              <a:ext uri="{FF2B5EF4-FFF2-40B4-BE49-F238E27FC236}">
                <a16:creationId xmlns:a16="http://schemas.microsoft.com/office/drawing/2014/main" id="{0977434E-819F-01F0-E3BA-5310BA345981}"/>
              </a:ext>
            </a:extLst>
          </p:cNvPr>
          <p:cNvSpPr txBox="1"/>
          <p:nvPr/>
        </p:nvSpPr>
        <p:spPr>
          <a:xfrm>
            <a:off x="9338376" y="6354375"/>
            <a:ext cx="2159566" cy="276999"/>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https://uxwing.com/</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4086005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A2A66-F02C-077E-D80A-B2FEDF35A707}"/>
              </a:ext>
            </a:extLst>
          </p:cNvPr>
          <p:cNvSpPr>
            <a:spLocks noGrp="1"/>
          </p:cNvSpPr>
          <p:nvPr>
            <p:ph type="title"/>
          </p:nvPr>
        </p:nvSpPr>
        <p:spPr/>
        <p:txBody>
          <a:bodyPr/>
          <a:lstStyle/>
          <a:p>
            <a:r>
              <a:rPr lang="fr-BE" dirty="0"/>
              <a:t>UX-UI </a:t>
            </a:r>
            <a:r>
              <a:rPr lang="fr-BE" dirty="0" err="1"/>
              <a:t>practical</a:t>
            </a:r>
            <a:r>
              <a:rPr lang="fr-BE" dirty="0"/>
              <a:t> </a:t>
            </a:r>
            <a:r>
              <a:rPr lang="fr-BE" dirty="0" err="1"/>
              <a:t>glossary</a:t>
            </a:r>
            <a:r>
              <a:rPr lang="fr-BE" dirty="0"/>
              <a:t> </a:t>
            </a:r>
          </a:p>
        </p:txBody>
      </p:sp>
      <p:sp>
        <p:nvSpPr>
          <p:cNvPr id="3" name="Content Placeholder 2">
            <a:extLst>
              <a:ext uri="{FF2B5EF4-FFF2-40B4-BE49-F238E27FC236}">
                <a16:creationId xmlns:a16="http://schemas.microsoft.com/office/drawing/2014/main" id="{28313DDF-2ADA-0FF0-5922-B0233E5309B0}"/>
              </a:ext>
            </a:extLst>
          </p:cNvPr>
          <p:cNvSpPr>
            <a:spLocks noGrp="1"/>
          </p:cNvSpPr>
          <p:nvPr>
            <p:ph idx="1"/>
          </p:nvPr>
        </p:nvSpPr>
        <p:spPr/>
        <p:txBody>
          <a:bodyPr/>
          <a:lstStyle/>
          <a:p>
            <a:r>
              <a:rPr lang="en-US" dirty="0"/>
              <a:t>50 UI/UX Terms Explained with Examples and Tools</a:t>
            </a:r>
          </a:p>
          <a:p>
            <a:pPr marL="0" indent="0">
              <a:buNone/>
            </a:pPr>
            <a:r>
              <a:rPr lang="en-US" dirty="0">
                <a:sym typeface="Wingdings" panose="05000000000000000000" pitchFamily="2" charset="2"/>
              </a:rPr>
              <a:t> Check the PDF </a:t>
            </a:r>
            <a:endParaRPr lang="fr-BE" dirty="0"/>
          </a:p>
        </p:txBody>
      </p:sp>
    </p:spTree>
    <p:extLst>
      <p:ext uri="{BB962C8B-B14F-4D97-AF65-F5344CB8AC3E}">
        <p14:creationId xmlns:p14="http://schemas.microsoft.com/office/powerpoint/2010/main" val="3185353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52392-D5B1-38D6-9957-2A03A2FED6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BCE16C-8787-D336-F833-0B8A8672F974}"/>
              </a:ext>
            </a:extLst>
          </p:cNvPr>
          <p:cNvSpPr>
            <a:spLocks noGrp="1"/>
          </p:cNvSpPr>
          <p:nvPr>
            <p:ph type="title"/>
          </p:nvPr>
        </p:nvSpPr>
        <p:spPr/>
        <p:txBody>
          <a:bodyPr/>
          <a:lstStyle/>
          <a:p>
            <a:r>
              <a:rPr lang="en-US" dirty="0"/>
              <a:t>Best free UI/UX tools</a:t>
            </a:r>
            <a:endParaRPr lang="fr-BE" dirty="0"/>
          </a:p>
        </p:txBody>
      </p:sp>
      <p:sp>
        <p:nvSpPr>
          <p:cNvPr id="3" name="Content Placeholder 2">
            <a:extLst>
              <a:ext uri="{FF2B5EF4-FFF2-40B4-BE49-F238E27FC236}">
                <a16:creationId xmlns:a16="http://schemas.microsoft.com/office/drawing/2014/main" id="{DDBBBF08-8D10-0259-526F-20511A0FA156}"/>
              </a:ext>
            </a:extLst>
          </p:cNvPr>
          <p:cNvSpPr>
            <a:spLocks noGrp="1"/>
          </p:cNvSpPr>
          <p:nvPr>
            <p:ph idx="1"/>
          </p:nvPr>
        </p:nvSpPr>
        <p:spPr>
          <a:xfrm>
            <a:off x="838200" y="1840139"/>
            <a:ext cx="10515600" cy="4351338"/>
          </a:xfrm>
        </p:spPr>
        <p:txBody>
          <a:bodyPr/>
          <a:lstStyle/>
          <a:p>
            <a:r>
              <a:rPr lang="en-US" dirty="0">
                <a:sym typeface="Wingdings" panose="05000000000000000000" pitchFamily="2" charset="2"/>
              </a:rPr>
              <a:t> Check the PDF </a:t>
            </a:r>
          </a:p>
          <a:p>
            <a:endParaRPr lang="fr-BE" dirty="0"/>
          </a:p>
          <a:p>
            <a:endParaRPr lang="fr-BE" dirty="0"/>
          </a:p>
        </p:txBody>
      </p:sp>
      <p:pic>
        <p:nvPicPr>
          <p:cNvPr id="1030" name="Picture 6" descr="Top 25 free tools for UX, UI and web designers (2021 edition) | Dorve">
            <a:extLst>
              <a:ext uri="{FF2B5EF4-FFF2-40B4-BE49-F238E27FC236}">
                <a16:creationId xmlns:a16="http://schemas.microsoft.com/office/drawing/2014/main" id="{2D2B06F1-302F-80CF-538E-9F53690F04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657" y="2608412"/>
            <a:ext cx="8062685" cy="35830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89B3793-B256-3D7F-554B-264EB4D35F5F}"/>
              </a:ext>
            </a:extLst>
          </p:cNvPr>
          <p:cNvSpPr txBox="1"/>
          <p:nvPr/>
        </p:nvSpPr>
        <p:spPr>
          <a:xfrm>
            <a:off x="4455125" y="6215876"/>
            <a:ext cx="5820824" cy="276999"/>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https://dorve.com/blog/top-25-free-tools-for-ux-ui-and-web-designers/</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2424453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07828-3162-238D-8EEE-DA89FCD8996C}"/>
              </a:ext>
            </a:extLst>
          </p:cNvPr>
          <p:cNvSpPr>
            <a:spLocks noGrp="1"/>
          </p:cNvSpPr>
          <p:nvPr>
            <p:ph type="title"/>
          </p:nvPr>
        </p:nvSpPr>
        <p:spPr/>
        <p:txBody>
          <a:bodyPr/>
          <a:lstStyle/>
          <a:p>
            <a:r>
              <a:rPr lang="fr-BE" dirty="0"/>
              <a:t>Ressources</a:t>
            </a:r>
          </a:p>
        </p:txBody>
      </p:sp>
      <p:sp>
        <p:nvSpPr>
          <p:cNvPr id="3" name="Content Placeholder 2">
            <a:extLst>
              <a:ext uri="{FF2B5EF4-FFF2-40B4-BE49-F238E27FC236}">
                <a16:creationId xmlns:a16="http://schemas.microsoft.com/office/drawing/2014/main" id="{3E853C9C-B290-496A-7426-6CC73F41B201}"/>
              </a:ext>
            </a:extLst>
          </p:cNvPr>
          <p:cNvSpPr>
            <a:spLocks noGrp="1"/>
          </p:cNvSpPr>
          <p:nvPr>
            <p:ph idx="1"/>
          </p:nvPr>
        </p:nvSpPr>
        <p:spPr/>
        <p:txBody>
          <a:bodyPr/>
          <a:lstStyle/>
          <a:p>
            <a:r>
              <a:rPr lang="fr-BE" dirty="0">
                <a:hlinkClick r:id="rId2"/>
              </a:rPr>
              <a:t>https://www.checklist.design/</a:t>
            </a:r>
          </a:p>
          <a:p>
            <a:r>
              <a:rPr lang="fr-BE" dirty="0">
                <a:hlinkClick r:id="rId2"/>
              </a:rPr>
              <a:t>https://www.ux-checklist.com/</a:t>
            </a:r>
            <a:endParaRPr lang="fr-BE" dirty="0"/>
          </a:p>
          <a:p>
            <a:r>
              <a:rPr lang="fr-BE" dirty="0">
                <a:hlinkClick r:id="rId3"/>
              </a:rPr>
              <a:t>https://uxrecipe.github.io/</a:t>
            </a:r>
            <a:endParaRPr lang="fr-BE" dirty="0"/>
          </a:p>
          <a:p>
            <a:endParaRPr lang="fr-BE" dirty="0"/>
          </a:p>
        </p:txBody>
      </p:sp>
    </p:spTree>
    <p:extLst>
      <p:ext uri="{BB962C8B-B14F-4D97-AF65-F5344CB8AC3E}">
        <p14:creationId xmlns:p14="http://schemas.microsoft.com/office/powerpoint/2010/main" val="2690168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3993D-08C5-D446-57D3-010CC50E6845}"/>
              </a:ext>
            </a:extLst>
          </p:cNvPr>
          <p:cNvSpPr>
            <a:spLocks noGrp="1"/>
          </p:cNvSpPr>
          <p:nvPr>
            <p:ph type="title"/>
          </p:nvPr>
        </p:nvSpPr>
        <p:spPr/>
        <p:txBody>
          <a:bodyPr/>
          <a:lstStyle/>
          <a:p>
            <a:r>
              <a:rPr lang="fr-BE" dirty="0" err="1"/>
              <a:t>Additional</a:t>
            </a:r>
            <a:r>
              <a:rPr lang="fr-BE" dirty="0"/>
              <a:t> </a:t>
            </a:r>
            <a:r>
              <a:rPr lang="fr-BE" dirty="0" err="1"/>
              <a:t>readings</a:t>
            </a:r>
            <a:endParaRPr lang="fr-BE" dirty="0"/>
          </a:p>
        </p:txBody>
      </p:sp>
      <p:graphicFrame>
        <p:nvGraphicFramePr>
          <p:cNvPr id="6" name="Content Placeholder 5">
            <a:extLst>
              <a:ext uri="{FF2B5EF4-FFF2-40B4-BE49-F238E27FC236}">
                <a16:creationId xmlns:a16="http://schemas.microsoft.com/office/drawing/2014/main" id="{95720546-333F-4757-FD72-B9A88D4A5920}"/>
              </a:ext>
            </a:extLst>
          </p:cNvPr>
          <p:cNvGraphicFramePr>
            <a:graphicFrameLocks noGrp="1"/>
          </p:cNvGraphicFramePr>
          <p:nvPr>
            <p:ph idx="1"/>
            <p:extLst>
              <p:ext uri="{D42A27DB-BD31-4B8C-83A1-F6EECF244321}">
                <p14:modId xmlns:p14="http://schemas.microsoft.com/office/powerpoint/2010/main" val="318582115"/>
              </p:ext>
            </p:extLst>
          </p:nvPr>
        </p:nvGraphicFramePr>
        <p:xfrm>
          <a:off x="942677" y="1850739"/>
          <a:ext cx="9780741" cy="4351339"/>
        </p:xfrm>
        <a:graphic>
          <a:graphicData uri="http://schemas.openxmlformats.org/drawingml/2006/table">
            <a:tbl>
              <a:tblPr firstRow="1" firstCol="1" bandRow="1"/>
              <a:tblGrid>
                <a:gridCol w="5250305">
                  <a:extLst>
                    <a:ext uri="{9D8B030D-6E8A-4147-A177-3AD203B41FA5}">
                      <a16:colId xmlns:a16="http://schemas.microsoft.com/office/drawing/2014/main" val="3602850931"/>
                    </a:ext>
                  </a:extLst>
                </a:gridCol>
                <a:gridCol w="4530436">
                  <a:extLst>
                    <a:ext uri="{9D8B030D-6E8A-4147-A177-3AD203B41FA5}">
                      <a16:colId xmlns:a16="http://schemas.microsoft.com/office/drawing/2014/main" val="935330335"/>
                    </a:ext>
                  </a:extLst>
                </a:gridCol>
              </a:tblGrid>
              <a:tr h="499073">
                <a:tc>
                  <a:txBody>
                    <a:bodyPr/>
                    <a:lstStyle/>
                    <a:p>
                      <a:pPr marR="482600">
                        <a:lnSpc>
                          <a:spcPct val="107000"/>
                        </a:lnSpc>
                        <a:spcAft>
                          <a:spcPts val="800"/>
                        </a:spcAft>
                        <a:buNone/>
                        <a:tabLst>
                          <a:tab pos="2985770" algn="l"/>
                        </a:tabLst>
                      </a:pPr>
                      <a:r>
                        <a:rPr lang="hr-HR" sz="1100" b="1" u="sng" dirty="0">
                          <a:solidFill>
                            <a:srgbClr val="FFFFFF"/>
                          </a:solidFill>
                          <a:effectLst/>
                          <a:latin typeface="Bahnschrift SemiLight" panose="020B0502040204020203" pitchFamily="34" charset="0"/>
                          <a:ea typeface="Calibri" panose="020F0502020204030204" pitchFamily="34" charset="0"/>
                          <a:cs typeface="Times New Roman" panose="02020603050405020304" pitchFamily="18" charset="0"/>
                          <a:hlinkClick r:id="rId3"/>
                        </a:rPr>
                        <a:t>https://www.smashingmagazine.com/2018/02/comprehensive-guide-ui-design</a:t>
                      </a:r>
                      <a:endParaRPr lang="fr-BE" sz="1100" b="1" dirty="0">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0089" marR="60089" marT="0" marB="0">
                    <a:lnL w="12700" cap="flat" cmpd="sng" algn="ctr">
                      <a:solidFill>
                        <a:srgbClr val="F48134"/>
                      </a:solidFill>
                      <a:prstDash val="solid"/>
                      <a:round/>
                      <a:headEnd type="none" w="med" len="med"/>
                      <a:tailEnd type="none" w="med" len="med"/>
                    </a:lnL>
                    <a:lnR w="12700" cap="flat" cmpd="sng" algn="ctr">
                      <a:solidFill>
                        <a:srgbClr val="F48134"/>
                      </a:solidFill>
                      <a:prstDash val="solid"/>
                      <a:round/>
                      <a:headEnd type="none" w="med" len="med"/>
                      <a:tailEnd type="none" w="med" len="med"/>
                    </a:lnR>
                    <a:lnT w="12700" cap="flat" cmpd="sng" algn="ctr">
                      <a:solidFill>
                        <a:srgbClr val="F48134"/>
                      </a:solidFill>
                      <a:prstDash val="solid"/>
                      <a:round/>
                      <a:headEnd type="none" w="med" len="med"/>
                      <a:tailEnd type="none" w="med" len="med"/>
                    </a:lnT>
                    <a:lnB w="12700" cap="flat" cmpd="sng" algn="ctr">
                      <a:solidFill>
                        <a:srgbClr val="F48134"/>
                      </a:solidFill>
                      <a:prstDash val="solid"/>
                      <a:round/>
                      <a:headEnd type="none" w="med" len="med"/>
                      <a:tailEnd type="none" w="med" len="med"/>
                    </a:lnB>
                    <a:noFill/>
                  </a:tcPr>
                </a:tc>
                <a:tc>
                  <a:txBody>
                    <a:bodyPr/>
                    <a:lstStyle/>
                    <a:p>
                      <a:pPr>
                        <a:lnSpc>
                          <a:spcPct val="107000"/>
                        </a:lnSpc>
                        <a:spcAft>
                          <a:spcPts val="800"/>
                        </a:spcAft>
                        <a:buNone/>
                      </a:pPr>
                      <a:r>
                        <a:rPr lang="en-US" sz="1200" b="1" dirty="0">
                          <a:solidFill>
                            <a:schemeClr val="tx1"/>
                          </a:solidFill>
                          <a:effectLst/>
                          <a:latin typeface="Bahnschrift SemiLight" panose="020B0502040204020203" pitchFamily="34" charset="0"/>
                          <a:ea typeface="Calibri" panose="020F0502020204030204" pitchFamily="34" charset="0"/>
                          <a:cs typeface="Times New Roman" panose="02020603050405020304" pitchFamily="18" charset="0"/>
                        </a:rPr>
                        <a:t>A Comprehensive Guide To UI </a:t>
                      </a:r>
                      <a:r>
                        <a:rPr lang="en-US" sz="1200" b="1" kern="1200" dirty="0">
                          <a:solidFill>
                            <a:schemeClr val="tx1"/>
                          </a:solidFill>
                          <a:effectLst/>
                          <a:latin typeface="Bahnschrift SemiLight" panose="020B0502040204020203" pitchFamily="34" charset="0"/>
                          <a:ea typeface="Calibri" panose="020F0502020204030204" pitchFamily="34" charset="0"/>
                          <a:cs typeface="Times New Roman" panose="02020603050405020304" pitchFamily="18" charset="0"/>
                        </a:rPr>
                        <a:t>Design</a:t>
                      </a:r>
                      <a:endParaRPr lang="fr-BE" sz="1200" b="1" kern="1200" dirty="0">
                        <a:solidFill>
                          <a:schemeClr val="tx1"/>
                        </a:solidFill>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F48134"/>
                      </a:solidFill>
                      <a:prstDash val="solid"/>
                      <a:round/>
                      <a:headEnd type="none" w="med" len="med"/>
                      <a:tailEnd type="none" w="med" len="med"/>
                    </a:lnL>
                    <a:lnR w="12700" cap="flat" cmpd="sng" algn="ctr">
                      <a:solidFill>
                        <a:srgbClr val="F48134"/>
                      </a:solidFill>
                      <a:prstDash val="solid"/>
                      <a:round/>
                      <a:headEnd type="none" w="med" len="med"/>
                      <a:tailEnd type="none" w="med" len="med"/>
                    </a:lnR>
                    <a:lnT w="12700" cap="flat" cmpd="sng" algn="ctr">
                      <a:solidFill>
                        <a:srgbClr val="F48134"/>
                      </a:solidFill>
                      <a:prstDash val="solid"/>
                      <a:round/>
                      <a:headEnd type="none" w="med" len="med"/>
                      <a:tailEnd type="none" w="med" len="med"/>
                    </a:lnT>
                    <a:lnB w="12700" cap="flat" cmpd="sng" algn="ctr">
                      <a:solidFill>
                        <a:srgbClr val="F48134"/>
                      </a:solidFill>
                      <a:prstDash val="solid"/>
                      <a:round/>
                      <a:headEnd type="none" w="med" len="med"/>
                      <a:tailEnd type="none" w="med" len="med"/>
                    </a:lnB>
                    <a:noFill/>
                  </a:tcPr>
                </a:tc>
                <a:extLst>
                  <a:ext uri="{0D108BD9-81ED-4DB2-BD59-A6C34878D82A}">
                    <a16:rowId xmlns:a16="http://schemas.microsoft.com/office/drawing/2014/main" val="1980309102"/>
                  </a:ext>
                </a:extLst>
              </a:tr>
              <a:tr h="327597">
                <a:tc>
                  <a:txBody>
                    <a:bodyPr/>
                    <a:lstStyle/>
                    <a:p>
                      <a:pPr marR="482600">
                        <a:lnSpc>
                          <a:spcPct val="107000"/>
                        </a:lnSpc>
                        <a:spcAft>
                          <a:spcPts val="800"/>
                        </a:spcAft>
                        <a:buNone/>
                        <a:tabLst>
                          <a:tab pos="2985770" algn="l"/>
                        </a:tabLst>
                      </a:pPr>
                      <a:r>
                        <a:rPr lang="en-US" sz="1100" b="1" u="sng" dirty="0">
                          <a:solidFill>
                            <a:srgbClr val="0563C1"/>
                          </a:solidFill>
                          <a:effectLst/>
                          <a:latin typeface="Bahnschrift SemiLight" panose="020B0502040204020203" pitchFamily="34" charset="0"/>
                          <a:ea typeface="Calibri" panose="020F0502020204030204" pitchFamily="34" charset="0"/>
                          <a:cs typeface="Times New Roman" panose="02020603050405020304" pitchFamily="18" charset="0"/>
                          <a:hlinkClick r:id="rId4"/>
                        </a:rPr>
                        <a:t>https://uxplanet.org/</a:t>
                      </a:r>
                      <a:endParaRPr lang="fr-BE" sz="1100" b="1" dirty="0">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0089" marR="60089" marT="0" marB="0">
                    <a:lnL w="12700" cap="flat" cmpd="sng" algn="ctr">
                      <a:solidFill>
                        <a:srgbClr val="F48134"/>
                      </a:solidFill>
                      <a:prstDash val="solid"/>
                      <a:round/>
                      <a:headEnd type="none" w="med" len="med"/>
                      <a:tailEnd type="none" w="med" len="med"/>
                    </a:lnL>
                    <a:lnR w="12700" cap="flat" cmpd="sng" algn="ctr">
                      <a:solidFill>
                        <a:srgbClr val="F48134"/>
                      </a:solidFill>
                      <a:prstDash val="solid"/>
                      <a:round/>
                      <a:headEnd type="none" w="med" len="med"/>
                      <a:tailEnd type="none" w="med" len="med"/>
                    </a:lnR>
                    <a:lnT w="12700" cap="flat" cmpd="sng" algn="ctr">
                      <a:solidFill>
                        <a:srgbClr val="F48134"/>
                      </a:solidFill>
                      <a:prstDash val="solid"/>
                      <a:round/>
                      <a:headEnd type="none" w="med" len="med"/>
                      <a:tailEnd type="none" w="med" len="med"/>
                    </a:lnT>
                    <a:lnB w="12700" cap="flat" cmpd="sng" algn="ctr">
                      <a:solidFill>
                        <a:srgbClr val="F48134"/>
                      </a:solidFill>
                      <a:prstDash val="solid"/>
                      <a:round/>
                      <a:headEnd type="none" w="med" len="med"/>
                      <a:tailEnd type="none" w="med" len="med"/>
                    </a:lnB>
                    <a:noFill/>
                  </a:tcPr>
                </a:tc>
                <a:tc>
                  <a:txBody>
                    <a:bodyPr/>
                    <a:lstStyle/>
                    <a:p>
                      <a:pPr>
                        <a:lnSpc>
                          <a:spcPct val="107000"/>
                        </a:lnSpc>
                        <a:spcAft>
                          <a:spcPts val="800"/>
                        </a:spcAft>
                        <a:buNone/>
                      </a:pPr>
                      <a:r>
                        <a:rPr lang="en-US" sz="1200" b="1" kern="1200" dirty="0">
                          <a:solidFill>
                            <a:schemeClr val="tx1"/>
                          </a:solidFill>
                          <a:effectLst/>
                          <a:latin typeface="Bahnschrift SemiLight" panose="020B0502040204020203" pitchFamily="34" charset="0"/>
                          <a:ea typeface="Calibri" panose="020F0502020204030204" pitchFamily="34" charset="0"/>
                          <a:cs typeface="Times New Roman" panose="02020603050405020304" pitchFamily="18" charset="0"/>
                        </a:rPr>
                        <a:t>One-stop resource for everything related to user experience</a:t>
                      </a:r>
                      <a:endParaRPr lang="fr-BE" sz="1200" b="1" kern="1200" dirty="0">
                        <a:solidFill>
                          <a:schemeClr val="tx1"/>
                        </a:solidFill>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0089" marR="60089" marT="0" marB="0">
                    <a:lnL w="12700" cap="flat" cmpd="sng" algn="ctr">
                      <a:solidFill>
                        <a:srgbClr val="F48134"/>
                      </a:solidFill>
                      <a:prstDash val="solid"/>
                      <a:round/>
                      <a:headEnd type="none" w="med" len="med"/>
                      <a:tailEnd type="none" w="med" len="med"/>
                    </a:lnL>
                    <a:lnR w="12700" cap="flat" cmpd="sng" algn="ctr">
                      <a:solidFill>
                        <a:srgbClr val="F48134"/>
                      </a:solidFill>
                      <a:prstDash val="solid"/>
                      <a:round/>
                      <a:headEnd type="none" w="med" len="med"/>
                      <a:tailEnd type="none" w="med" len="med"/>
                    </a:lnR>
                    <a:lnT w="12700" cap="flat" cmpd="sng" algn="ctr">
                      <a:solidFill>
                        <a:srgbClr val="F48134"/>
                      </a:solidFill>
                      <a:prstDash val="solid"/>
                      <a:round/>
                      <a:headEnd type="none" w="med" len="med"/>
                      <a:tailEnd type="none" w="med" len="med"/>
                    </a:lnT>
                    <a:lnB w="12700" cap="flat" cmpd="sng" algn="ctr">
                      <a:solidFill>
                        <a:srgbClr val="F48134"/>
                      </a:solidFill>
                      <a:prstDash val="solid"/>
                      <a:round/>
                      <a:headEnd type="none" w="med" len="med"/>
                      <a:tailEnd type="none" w="med" len="med"/>
                    </a:lnB>
                    <a:noFill/>
                  </a:tcPr>
                </a:tc>
                <a:extLst>
                  <a:ext uri="{0D108BD9-81ED-4DB2-BD59-A6C34878D82A}">
                    <a16:rowId xmlns:a16="http://schemas.microsoft.com/office/drawing/2014/main" val="1503815557"/>
                  </a:ext>
                </a:extLst>
              </a:tr>
              <a:tr h="332048">
                <a:tc>
                  <a:txBody>
                    <a:bodyPr/>
                    <a:lstStyle/>
                    <a:p>
                      <a:pPr marR="482600">
                        <a:lnSpc>
                          <a:spcPct val="107000"/>
                        </a:lnSpc>
                        <a:spcAft>
                          <a:spcPts val="800"/>
                        </a:spcAft>
                        <a:buNone/>
                        <a:tabLst>
                          <a:tab pos="2985770" algn="l"/>
                        </a:tabLst>
                      </a:pPr>
                      <a:r>
                        <a:rPr lang="hr-HR" sz="1100" b="1" u="sng">
                          <a:solidFill>
                            <a:srgbClr val="0563C1"/>
                          </a:solidFill>
                          <a:effectLst/>
                          <a:latin typeface="Bahnschrift SemiLight" panose="020B0502040204020203" pitchFamily="34" charset="0"/>
                          <a:ea typeface="Calibri" panose="020F0502020204030204" pitchFamily="34" charset="0"/>
                          <a:cs typeface="Times New Roman" panose="02020603050405020304" pitchFamily="18" charset="0"/>
                          <a:hlinkClick r:id="rId5"/>
                        </a:rPr>
                        <a:t>https://openclassrooms.com/en/paths/76-ux-designer</a:t>
                      </a:r>
                      <a:r>
                        <a:rPr lang="hr-HR" sz="1100" b="1">
                          <a:effectLst/>
                          <a:latin typeface="Bahnschrift SemiLight" panose="020B0502040204020203" pitchFamily="34" charset="0"/>
                          <a:ea typeface="Calibri" panose="020F0502020204030204" pitchFamily="34" charset="0"/>
                          <a:cs typeface="Times New Roman" panose="02020603050405020304" pitchFamily="18" charset="0"/>
                        </a:rPr>
                        <a:t> </a:t>
                      </a:r>
                      <a:endParaRPr lang="fr-BE" sz="1100" b="1">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0089" marR="60089" marT="0" marB="0">
                    <a:lnL w="12700" cap="flat" cmpd="sng" algn="ctr">
                      <a:solidFill>
                        <a:srgbClr val="F48134"/>
                      </a:solidFill>
                      <a:prstDash val="solid"/>
                      <a:round/>
                      <a:headEnd type="none" w="med" len="med"/>
                      <a:tailEnd type="none" w="med" len="med"/>
                    </a:lnL>
                    <a:lnR w="12700" cap="flat" cmpd="sng" algn="ctr">
                      <a:solidFill>
                        <a:srgbClr val="F48134"/>
                      </a:solidFill>
                      <a:prstDash val="solid"/>
                      <a:round/>
                      <a:headEnd type="none" w="med" len="med"/>
                      <a:tailEnd type="none" w="med" len="med"/>
                    </a:lnR>
                    <a:lnT w="12700" cap="flat" cmpd="sng" algn="ctr">
                      <a:solidFill>
                        <a:srgbClr val="F48134"/>
                      </a:solidFill>
                      <a:prstDash val="solid"/>
                      <a:round/>
                      <a:headEnd type="none" w="med" len="med"/>
                      <a:tailEnd type="none" w="med" len="med"/>
                    </a:lnT>
                    <a:lnB w="12700" cap="flat" cmpd="sng" algn="ctr">
                      <a:solidFill>
                        <a:srgbClr val="F48134"/>
                      </a:solidFill>
                      <a:prstDash val="solid"/>
                      <a:round/>
                      <a:headEnd type="none" w="med" len="med"/>
                      <a:tailEnd type="none" w="med" len="med"/>
                    </a:lnB>
                    <a:noFill/>
                  </a:tcPr>
                </a:tc>
                <a:tc>
                  <a:txBody>
                    <a:bodyPr/>
                    <a:lstStyle/>
                    <a:p>
                      <a:pPr>
                        <a:lnSpc>
                          <a:spcPct val="107000"/>
                        </a:lnSpc>
                        <a:spcAft>
                          <a:spcPts val="800"/>
                        </a:spcAft>
                        <a:buNone/>
                      </a:pPr>
                      <a:r>
                        <a:rPr lang="hr-HR" sz="1200" b="1" kern="1200" dirty="0">
                          <a:solidFill>
                            <a:schemeClr val="tx1"/>
                          </a:solidFill>
                          <a:effectLst/>
                          <a:latin typeface="Bahnschrift SemiLight" panose="020B0502040204020203" pitchFamily="34" charset="0"/>
                          <a:ea typeface="Calibri" panose="020F0502020204030204" pitchFamily="34" charset="0"/>
                          <a:cs typeface="Times New Roman" panose="02020603050405020304" pitchFamily="18" charset="0"/>
                        </a:rPr>
                        <a:t>UX designer online training</a:t>
                      </a:r>
                      <a:endParaRPr lang="fr-BE" sz="1200" b="1" kern="1200" dirty="0">
                        <a:solidFill>
                          <a:schemeClr val="tx1"/>
                        </a:solidFill>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0089" marR="60089" marT="0" marB="0">
                    <a:lnL w="12700" cap="flat" cmpd="sng" algn="ctr">
                      <a:solidFill>
                        <a:srgbClr val="F48134"/>
                      </a:solidFill>
                      <a:prstDash val="solid"/>
                      <a:round/>
                      <a:headEnd type="none" w="med" len="med"/>
                      <a:tailEnd type="none" w="med" len="med"/>
                    </a:lnL>
                    <a:lnR w="12700" cap="flat" cmpd="sng" algn="ctr">
                      <a:solidFill>
                        <a:srgbClr val="F48134"/>
                      </a:solidFill>
                      <a:prstDash val="solid"/>
                      <a:round/>
                      <a:headEnd type="none" w="med" len="med"/>
                      <a:tailEnd type="none" w="med" len="med"/>
                    </a:lnR>
                    <a:lnT w="12700" cap="flat" cmpd="sng" algn="ctr">
                      <a:solidFill>
                        <a:srgbClr val="F48134"/>
                      </a:solidFill>
                      <a:prstDash val="solid"/>
                      <a:round/>
                      <a:headEnd type="none" w="med" len="med"/>
                      <a:tailEnd type="none" w="med" len="med"/>
                    </a:lnT>
                    <a:lnB w="12700" cap="flat" cmpd="sng" algn="ctr">
                      <a:solidFill>
                        <a:srgbClr val="F48134"/>
                      </a:solidFill>
                      <a:prstDash val="solid"/>
                      <a:round/>
                      <a:headEnd type="none" w="med" len="med"/>
                      <a:tailEnd type="none" w="med" len="med"/>
                    </a:lnB>
                    <a:noFill/>
                  </a:tcPr>
                </a:tc>
                <a:extLst>
                  <a:ext uri="{0D108BD9-81ED-4DB2-BD59-A6C34878D82A}">
                    <a16:rowId xmlns:a16="http://schemas.microsoft.com/office/drawing/2014/main" val="4283846655"/>
                  </a:ext>
                </a:extLst>
              </a:tr>
              <a:tr h="503524">
                <a:tc>
                  <a:txBody>
                    <a:bodyPr/>
                    <a:lstStyle/>
                    <a:p>
                      <a:pPr marR="482600">
                        <a:lnSpc>
                          <a:spcPct val="107000"/>
                        </a:lnSpc>
                        <a:spcAft>
                          <a:spcPts val="800"/>
                        </a:spcAft>
                        <a:buNone/>
                        <a:tabLst>
                          <a:tab pos="2985770" algn="l"/>
                        </a:tabLst>
                      </a:pPr>
                      <a:r>
                        <a:rPr lang="hr-HR" sz="1100" b="1" u="sng" dirty="0">
                          <a:solidFill>
                            <a:srgbClr val="0563C1"/>
                          </a:solidFill>
                          <a:effectLst/>
                          <a:latin typeface="Bahnschrift SemiLight" panose="020B0502040204020203" pitchFamily="34" charset="0"/>
                          <a:ea typeface="Calibri" panose="020F0502020204030204" pitchFamily="34" charset="0"/>
                          <a:cs typeface="Times New Roman" panose="02020603050405020304" pitchFamily="18" charset="0"/>
                          <a:hlinkClick r:id="rId6"/>
                        </a:rPr>
                        <a:t>https://www.figma.com/resource-library/difference-between-ui-and-ux/</a:t>
                      </a:r>
                      <a:r>
                        <a:rPr lang="hr-HR" sz="1100" b="1" dirty="0">
                          <a:effectLst/>
                          <a:latin typeface="Bahnschrift SemiLight" panose="020B0502040204020203" pitchFamily="34" charset="0"/>
                          <a:ea typeface="Calibri" panose="020F0502020204030204" pitchFamily="34" charset="0"/>
                          <a:cs typeface="Times New Roman" panose="02020603050405020304" pitchFamily="18" charset="0"/>
                        </a:rPr>
                        <a:t> </a:t>
                      </a:r>
                      <a:endParaRPr lang="fr-BE" sz="1100" b="1" dirty="0">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0089" marR="60089" marT="0" marB="0">
                    <a:lnL w="12700" cap="flat" cmpd="sng" algn="ctr">
                      <a:solidFill>
                        <a:srgbClr val="F48134"/>
                      </a:solidFill>
                      <a:prstDash val="solid"/>
                      <a:round/>
                      <a:headEnd type="none" w="med" len="med"/>
                      <a:tailEnd type="none" w="med" len="med"/>
                    </a:lnL>
                    <a:lnR w="12700" cap="flat" cmpd="sng" algn="ctr">
                      <a:solidFill>
                        <a:srgbClr val="F48134"/>
                      </a:solidFill>
                      <a:prstDash val="solid"/>
                      <a:round/>
                      <a:headEnd type="none" w="med" len="med"/>
                      <a:tailEnd type="none" w="med" len="med"/>
                    </a:lnR>
                    <a:lnT w="12700" cap="flat" cmpd="sng" algn="ctr">
                      <a:solidFill>
                        <a:srgbClr val="F48134"/>
                      </a:solidFill>
                      <a:prstDash val="solid"/>
                      <a:round/>
                      <a:headEnd type="none" w="med" len="med"/>
                      <a:tailEnd type="none" w="med" len="med"/>
                    </a:lnT>
                    <a:lnB w="12700" cap="flat" cmpd="sng" algn="ctr">
                      <a:solidFill>
                        <a:srgbClr val="F48134"/>
                      </a:solidFill>
                      <a:prstDash val="solid"/>
                      <a:round/>
                      <a:headEnd type="none" w="med" len="med"/>
                      <a:tailEnd type="none" w="med" len="med"/>
                    </a:lnB>
                    <a:noFill/>
                  </a:tcPr>
                </a:tc>
                <a:tc>
                  <a:txBody>
                    <a:bodyPr/>
                    <a:lstStyle/>
                    <a:p>
                      <a:pPr>
                        <a:lnSpc>
                          <a:spcPct val="107000"/>
                        </a:lnSpc>
                        <a:spcAft>
                          <a:spcPts val="800"/>
                        </a:spcAft>
                        <a:buNone/>
                      </a:pPr>
                      <a:r>
                        <a:rPr lang="hr-HR" sz="1200" b="1" kern="1200" dirty="0">
                          <a:solidFill>
                            <a:schemeClr val="tx1"/>
                          </a:solidFill>
                          <a:effectLst/>
                          <a:latin typeface="Bahnschrift SemiLight" panose="020B0502040204020203" pitchFamily="34" charset="0"/>
                          <a:ea typeface="Calibri" panose="020F0502020204030204" pitchFamily="34" charset="0"/>
                          <a:cs typeface="Times New Roman" panose="02020603050405020304" pitchFamily="18" charset="0"/>
                        </a:rPr>
                        <a:t>UI vs UX: What's the Difference between UI &amp; UX Design?</a:t>
                      </a:r>
                      <a:endParaRPr lang="fr-BE" sz="1200" b="1" kern="1200" dirty="0">
                        <a:solidFill>
                          <a:schemeClr val="tx1"/>
                        </a:solidFill>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0089" marR="60089" marT="0" marB="0">
                    <a:lnL w="12700" cap="flat" cmpd="sng" algn="ctr">
                      <a:solidFill>
                        <a:srgbClr val="F48134"/>
                      </a:solidFill>
                      <a:prstDash val="solid"/>
                      <a:round/>
                      <a:headEnd type="none" w="med" len="med"/>
                      <a:tailEnd type="none" w="med" len="med"/>
                    </a:lnL>
                    <a:lnR w="12700" cap="flat" cmpd="sng" algn="ctr">
                      <a:solidFill>
                        <a:srgbClr val="F48134"/>
                      </a:solidFill>
                      <a:prstDash val="solid"/>
                      <a:round/>
                      <a:headEnd type="none" w="med" len="med"/>
                      <a:tailEnd type="none" w="med" len="med"/>
                    </a:lnR>
                    <a:lnT w="12700" cap="flat" cmpd="sng" algn="ctr">
                      <a:solidFill>
                        <a:srgbClr val="F48134"/>
                      </a:solidFill>
                      <a:prstDash val="solid"/>
                      <a:round/>
                      <a:headEnd type="none" w="med" len="med"/>
                      <a:tailEnd type="none" w="med" len="med"/>
                    </a:lnT>
                    <a:lnB w="12700" cap="flat" cmpd="sng" algn="ctr">
                      <a:solidFill>
                        <a:srgbClr val="F48134"/>
                      </a:solidFill>
                      <a:prstDash val="solid"/>
                      <a:round/>
                      <a:headEnd type="none" w="med" len="med"/>
                      <a:tailEnd type="none" w="med" len="med"/>
                    </a:lnB>
                    <a:noFill/>
                  </a:tcPr>
                </a:tc>
                <a:extLst>
                  <a:ext uri="{0D108BD9-81ED-4DB2-BD59-A6C34878D82A}">
                    <a16:rowId xmlns:a16="http://schemas.microsoft.com/office/drawing/2014/main" val="1493908624"/>
                  </a:ext>
                </a:extLst>
              </a:tr>
              <a:tr h="503524">
                <a:tc>
                  <a:txBody>
                    <a:bodyPr/>
                    <a:lstStyle/>
                    <a:p>
                      <a:pPr marR="482600">
                        <a:lnSpc>
                          <a:spcPct val="107000"/>
                        </a:lnSpc>
                        <a:spcAft>
                          <a:spcPts val="800"/>
                        </a:spcAft>
                        <a:buNone/>
                        <a:tabLst>
                          <a:tab pos="2985770" algn="l"/>
                        </a:tabLst>
                      </a:pPr>
                      <a:r>
                        <a:rPr lang="hr-HR" sz="1100" b="1" u="sng" dirty="0">
                          <a:solidFill>
                            <a:srgbClr val="0563C1"/>
                          </a:solidFill>
                          <a:effectLst/>
                          <a:latin typeface="Bahnschrift SemiLight" panose="020B0502040204020203" pitchFamily="34" charset="0"/>
                          <a:ea typeface="Calibri" panose="020F0502020204030204" pitchFamily="34" charset="0"/>
                          <a:cs typeface="Times New Roman" panose="02020603050405020304" pitchFamily="18" charset="0"/>
                          <a:hlinkClick r:id="rId7"/>
                        </a:rPr>
                        <a:t>https://careerfoundry.com/en/blog/ux-design/the-difference-between-ux-and-ui-design-a-laymans-guide/</a:t>
                      </a:r>
                      <a:r>
                        <a:rPr lang="hr-HR" sz="1100" b="1" dirty="0">
                          <a:effectLst/>
                          <a:latin typeface="Bahnschrift SemiLight" panose="020B0502040204020203" pitchFamily="34" charset="0"/>
                          <a:ea typeface="Calibri" panose="020F0502020204030204" pitchFamily="34" charset="0"/>
                          <a:cs typeface="Times New Roman" panose="02020603050405020304" pitchFamily="18" charset="0"/>
                        </a:rPr>
                        <a:t> </a:t>
                      </a:r>
                      <a:endParaRPr lang="fr-BE" sz="1100" b="1" dirty="0">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0089" marR="60089" marT="0" marB="0">
                    <a:lnL w="12700" cap="flat" cmpd="sng" algn="ctr">
                      <a:solidFill>
                        <a:srgbClr val="F48134"/>
                      </a:solidFill>
                      <a:prstDash val="solid"/>
                      <a:round/>
                      <a:headEnd type="none" w="med" len="med"/>
                      <a:tailEnd type="none" w="med" len="med"/>
                    </a:lnL>
                    <a:lnR w="12700" cap="flat" cmpd="sng" algn="ctr">
                      <a:solidFill>
                        <a:srgbClr val="F48134"/>
                      </a:solidFill>
                      <a:prstDash val="solid"/>
                      <a:round/>
                      <a:headEnd type="none" w="med" len="med"/>
                      <a:tailEnd type="none" w="med" len="med"/>
                    </a:lnR>
                    <a:lnT w="12700" cap="flat" cmpd="sng" algn="ctr">
                      <a:solidFill>
                        <a:srgbClr val="F48134"/>
                      </a:solidFill>
                      <a:prstDash val="solid"/>
                      <a:round/>
                      <a:headEnd type="none" w="med" len="med"/>
                      <a:tailEnd type="none" w="med" len="med"/>
                    </a:lnT>
                    <a:lnB w="12700" cap="flat" cmpd="sng" algn="ctr">
                      <a:solidFill>
                        <a:srgbClr val="F48134"/>
                      </a:solidFill>
                      <a:prstDash val="solid"/>
                      <a:round/>
                      <a:headEnd type="none" w="med" len="med"/>
                      <a:tailEnd type="none" w="med" len="med"/>
                    </a:lnB>
                    <a:noFill/>
                  </a:tcPr>
                </a:tc>
                <a:tc>
                  <a:txBody>
                    <a:bodyPr/>
                    <a:lstStyle/>
                    <a:p>
                      <a:pPr>
                        <a:lnSpc>
                          <a:spcPct val="107000"/>
                        </a:lnSpc>
                        <a:spcAft>
                          <a:spcPts val="800"/>
                        </a:spcAft>
                        <a:buNone/>
                      </a:pPr>
                      <a:r>
                        <a:rPr lang="hr-HR" sz="1200" b="1" kern="1200" dirty="0">
                          <a:solidFill>
                            <a:schemeClr val="tx1"/>
                          </a:solidFill>
                          <a:effectLst/>
                          <a:latin typeface="Bahnschrift SemiLight" panose="020B0502040204020203" pitchFamily="34" charset="0"/>
                          <a:ea typeface="Calibri" panose="020F0502020204030204" pitchFamily="34" charset="0"/>
                          <a:cs typeface="Times New Roman" panose="02020603050405020304" pitchFamily="18" charset="0"/>
                        </a:rPr>
                        <a:t>UI vs UX: What's the Difference between UI &amp; UX Design?</a:t>
                      </a:r>
                      <a:endParaRPr lang="fr-BE" sz="1200" b="1" kern="1200" dirty="0">
                        <a:solidFill>
                          <a:schemeClr val="tx1"/>
                        </a:solidFill>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0089" marR="60089" marT="0" marB="0">
                    <a:lnL w="12700" cap="flat" cmpd="sng" algn="ctr">
                      <a:solidFill>
                        <a:srgbClr val="F48134"/>
                      </a:solidFill>
                      <a:prstDash val="solid"/>
                      <a:round/>
                      <a:headEnd type="none" w="med" len="med"/>
                      <a:tailEnd type="none" w="med" len="med"/>
                    </a:lnL>
                    <a:lnR w="12700" cap="flat" cmpd="sng" algn="ctr">
                      <a:solidFill>
                        <a:srgbClr val="F48134"/>
                      </a:solidFill>
                      <a:prstDash val="solid"/>
                      <a:round/>
                      <a:headEnd type="none" w="med" len="med"/>
                      <a:tailEnd type="none" w="med" len="med"/>
                    </a:lnR>
                    <a:lnT w="12700" cap="flat" cmpd="sng" algn="ctr">
                      <a:solidFill>
                        <a:srgbClr val="F48134"/>
                      </a:solidFill>
                      <a:prstDash val="solid"/>
                      <a:round/>
                      <a:headEnd type="none" w="med" len="med"/>
                      <a:tailEnd type="none" w="med" len="med"/>
                    </a:lnT>
                    <a:lnB w="12700" cap="flat" cmpd="sng" algn="ctr">
                      <a:solidFill>
                        <a:srgbClr val="F48134"/>
                      </a:solidFill>
                      <a:prstDash val="solid"/>
                      <a:round/>
                      <a:headEnd type="none" w="med" len="med"/>
                      <a:tailEnd type="none" w="med" len="med"/>
                    </a:lnB>
                    <a:noFill/>
                  </a:tcPr>
                </a:tc>
                <a:extLst>
                  <a:ext uri="{0D108BD9-81ED-4DB2-BD59-A6C34878D82A}">
                    <a16:rowId xmlns:a16="http://schemas.microsoft.com/office/drawing/2014/main" val="983335706"/>
                  </a:ext>
                </a:extLst>
              </a:tr>
              <a:tr h="846477">
                <a:tc>
                  <a:txBody>
                    <a:bodyPr/>
                    <a:lstStyle/>
                    <a:p>
                      <a:pPr marR="482600">
                        <a:lnSpc>
                          <a:spcPct val="107000"/>
                        </a:lnSpc>
                        <a:spcAft>
                          <a:spcPts val="800"/>
                        </a:spcAft>
                        <a:buNone/>
                        <a:tabLst>
                          <a:tab pos="2985770" algn="l"/>
                        </a:tabLst>
                      </a:pPr>
                      <a:r>
                        <a:rPr lang="hr-HR" sz="1100" b="1" u="sng" dirty="0">
                          <a:solidFill>
                            <a:srgbClr val="0563C1"/>
                          </a:solidFill>
                          <a:effectLst/>
                          <a:latin typeface="Bahnschrift SemiLight" panose="020B0502040204020203" pitchFamily="34" charset="0"/>
                          <a:ea typeface="Calibri" panose="020F0502020204030204" pitchFamily="34" charset="0"/>
                          <a:cs typeface="Times New Roman" panose="02020603050405020304" pitchFamily="18" charset="0"/>
                          <a:hlinkClick r:id="rId8"/>
                        </a:rPr>
                        <a:t>https://www.solulab.com/role-of-ux-in-modern-web-design/#:~:text=User%20experience%20in%20web%20design,the%20success%20of%20digital%20platforms</a:t>
                      </a:r>
                      <a:endParaRPr lang="fr-BE" sz="1100" b="1" dirty="0">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0089" marR="60089" marT="0" marB="0">
                    <a:lnL w="12700" cap="flat" cmpd="sng" algn="ctr">
                      <a:solidFill>
                        <a:srgbClr val="F48134"/>
                      </a:solidFill>
                      <a:prstDash val="solid"/>
                      <a:round/>
                      <a:headEnd type="none" w="med" len="med"/>
                      <a:tailEnd type="none" w="med" len="med"/>
                    </a:lnL>
                    <a:lnR w="12700" cap="flat" cmpd="sng" algn="ctr">
                      <a:solidFill>
                        <a:srgbClr val="F48134"/>
                      </a:solidFill>
                      <a:prstDash val="solid"/>
                      <a:round/>
                      <a:headEnd type="none" w="med" len="med"/>
                      <a:tailEnd type="none" w="med" len="med"/>
                    </a:lnR>
                    <a:lnT w="12700" cap="flat" cmpd="sng" algn="ctr">
                      <a:solidFill>
                        <a:srgbClr val="F48134"/>
                      </a:solidFill>
                      <a:prstDash val="solid"/>
                      <a:round/>
                      <a:headEnd type="none" w="med" len="med"/>
                      <a:tailEnd type="none" w="med" len="med"/>
                    </a:lnT>
                    <a:lnB w="12700" cap="flat" cmpd="sng" algn="ctr">
                      <a:solidFill>
                        <a:srgbClr val="F48134"/>
                      </a:solidFill>
                      <a:prstDash val="solid"/>
                      <a:round/>
                      <a:headEnd type="none" w="med" len="med"/>
                      <a:tailEnd type="none" w="med" len="med"/>
                    </a:lnB>
                    <a:noFill/>
                  </a:tcPr>
                </a:tc>
                <a:tc>
                  <a:txBody>
                    <a:bodyPr/>
                    <a:lstStyle/>
                    <a:p>
                      <a:pPr>
                        <a:lnSpc>
                          <a:spcPct val="107000"/>
                        </a:lnSpc>
                        <a:spcAft>
                          <a:spcPts val="800"/>
                        </a:spcAft>
                        <a:buNone/>
                      </a:pPr>
                      <a:r>
                        <a:rPr lang="hr-HR" sz="1200" b="1" kern="1200" dirty="0">
                          <a:solidFill>
                            <a:schemeClr val="tx1"/>
                          </a:solidFill>
                          <a:effectLst/>
                          <a:latin typeface="Bahnschrift SemiLight" panose="020B0502040204020203" pitchFamily="34" charset="0"/>
                          <a:ea typeface="Calibri" panose="020F0502020204030204" pitchFamily="34" charset="0"/>
                          <a:cs typeface="Times New Roman" panose="02020603050405020304" pitchFamily="18" charset="0"/>
                        </a:rPr>
                        <a:t>The Role of UX (User Experience) in Modern Web Design</a:t>
                      </a:r>
                      <a:endParaRPr lang="fr-BE" sz="1200" b="1" kern="1200" dirty="0">
                        <a:solidFill>
                          <a:schemeClr val="tx1"/>
                        </a:solidFill>
                        <a:effectLst/>
                        <a:latin typeface="Bahnschrift SemiLight" panose="020B0502040204020203"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hr-HR" sz="1200" b="1" kern="1200" dirty="0">
                          <a:solidFill>
                            <a:schemeClr val="tx1"/>
                          </a:solidFill>
                          <a:effectLst/>
                          <a:latin typeface="Bahnschrift SemiLight" panose="020B0502040204020203" pitchFamily="34" charset="0"/>
                          <a:ea typeface="Calibri" panose="020F0502020204030204" pitchFamily="34" charset="0"/>
                          <a:cs typeface="Times New Roman" panose="02020603050405020304" pitchFamily="18" charset="0"/>
                        </a:rPr>
                        <a:t> </a:t>
                      </a:r>
                      <a:endParaRPr lang="fr-BE" sz="1200" b="1" kern="1200" dirty="0">
                        <a:solidFill>
                          <a:schemeClr val="tx1"/>
                        </a:solidFill>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0089" marR="60089" marT="0" marB="0">
                    <a:lnL w="12700" cap="flat" cmpd="sng" algn="ctr">
                      <a:solidFill>
                        <a:srgbClr val="F48134"/>
                      </a:solidFill>
                      <a:prstDash val="solid"/>
                      <a:round/>
                      <a:headEnd type="none" w="med" len="med"/>
                      <a:tailEnd type="none" w="med" len="med"/>
                    </a:lnL>
                    <a:lnR w="12700" cap="flat" cmpd="sng" algn="ctr">
                      <a:solidFill>
                        <a:srgbClr val="F48134"/>
                      </a:solidFill>
                      <a:prstDash val="solid"/>
                      <a:round/>
                      <a:headEnd type="none" w="med" len="med"/>
                      <a:tailEnd type="none" w="med" len="med"/>
                    </a:lnR>
                    <a:lnT w="12700" cap="flat" cmpd="sng" algn="ctr">
                      <a:solidFill>
                        <a:srgbClr val="F48134"/>
                      </a:solidFill>
                      <a:prstDash val="solid"/>
                      <a:round/>
                      <a:headEnd type="none" w="med" len="med"/>
                      <a:tailEnd type="none" w="med" len="med"/>
                    </a:lnT>
                    <a:lnB w="12700" cap="flat" cmpd="sng" algn="ctr">
                      <a:solidFill>
                        <a:srgbClr val="F48134"/>
                      </a:solidFill>
                      <a:prstDash val="solid"/>
                      <a:round/>
                      <a:headEnd type="none" w="med" len="med"/>
                      <a:tailEnd type="none" w="med" len="med"/>
                    </a:lnB>
                    <a:noFill/>
                  </a:tcPr>
                </a:tc>
                <a:extLst>
                  <a:ext uri="{0D108BD9-81ED-4DB2-BD59-A6C34878D82A}">
                    <a16:rowId xmlns:a16="http://schemas.microsoft.com/office/drawing/2014/main" val="1148910509"/>
                  </a:ext>
                </a:extLst>
              </a:tr>
              <a:tr h="503524">
                <a:tc>
                  <a:txBody>
                    <a:bodyPr/>
                    <a:lstStyle/>
                    <a:p>
                      <a:pPr marR="482600">
                        <a:lnSpc>
                          <a:spcPct val="107000"/>
                        </a:lnSpc>
                        <a:spcAft>
                          <a:spcPts val="800"/>
                        </a:spcAft>
                        <a:buNone/>
                        <a:tabLst>
                          <a:tab pos="2985770" algn="l"/>
                        </a:tabLst>
                      </a:pPr>
                      <a:r>
                        <a:rPr lang="hr-HR" sz="1100" b="1" u="sng" dirty="0">
                          <a:solidFill>
                            <a:srgbClr val="0563C1"/>
                          </a:solidFill>
                          <a:effectLst/>
                          <a:latin typeface="Bahnschrift SemiLight" panose="020B0502040204020203" pitchFamily="34" charset="0"/>
                          <a:ea typeface="Calibri" panose="020F0502020204030204" pitchFamily="34" charset="0"/>
                          <a:cs typeface="Times New Roman" panose="02020603050405020304" pitchFamily="18" charset="0"/>
                          <a:hlinkClick r:id="rId9"/>
                        </a:rPr>
                        <a:t>https://www.interaction-design.org/literature/topics/ux-design</a:t>
                      </a:r>
                      <a:endParaRPr lang="fr-BE" sz="1100" b="1" dirty="0">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0089" marR="60089" marT="0" marB="0">
                    <a:lnL w="12700" cap="flat" cmpd="sng" algn="ctr">
                      <a:solidFill>
                        <a:srgbClr val="F48134"/>
                      </a:solidFill>
                      <a:prstDash val="solid"/>
                      <a:round/>
                      <a:headEnd type="none" w="med" len="med"/>
                      <a:tailEnd type="none" w="med" len="med"/>
                    </a:lnL>
                    <a:lnR w="12700" cap="flat" cmpd="sng" algn="ctr">
                      <a:solidFill>
                        <a:srgbClr val="F48134"/>
                      </a:solidFill>
                      <a:prstDash val="solid"/>
                      <a:round/>
                      <a:headEnd type="none" w="med" len="med"/>
                      <a:tailEnd type="none" w="med" len="med"/>
                    </a:lnR>
                    <a:lnT w="12700" cap="flat" cmpd="sng" algn="ctr">
                      <a:solidFill>
                        <a:srgbClr val="F48134"/>
                      </a:solidFill>
                      <a:prstDash val="solid"/>
                      <a:round/>
                      <a:headEnd type="none" w="med" len="med"/>
                      <a:tailEnd type="none" w="med" len="med"/>
                    </a:lnT>
                    <a:lnB w="12700" cap="flat" cmpd="sng" algn="ctr">
                      <a:solidFill>
                        <a:srgbClr val="F48134"/>
                      </a:solidFill>
                      <a:prstDash val="solid"/>
                      <a:round/>
                      <a:headEnd type="none" w="med" len="med"/>
                      <a:tailEnd type="none" w="med" len="med"/>
                    </a:lnB>
                    <a:noFill/>
                  </a:tcPr>
                </a:tc>
                <a:tc>
                  <a:txBody>
                    <a:bodyPr/>
                    <a:lstStyle/>
                    <a:p>
                      <a:pPr>
                        <a:lnSpc>
                          <a:spcPct val="107000"/>
                        </a:lnSpc>
                        <a:spcAft>
                          <a:spcPts val="800"/>
                        </a:spcAft>
                        <a:buNone/>
                      </a:pPr>
                      <a:r>
                        <a:rPr lang="hr-HR" sz="1200" b="1" kern="1200" dirty="0">
                          <a:solidFill>
                            <a:schemeClr val="tx1"/>
                          </a:solidFill>
                          <a:effectLst/>
                          <a:latin typeface="Bahnschrift SemiLight" panose="020B0502040204020203" pitchFamily="34" charset="0"/>
                          <a:ea typeface="Calibri" panose="020F0502020204030204" pitchFamily="34" charset="0"/>
                          <a:cs typeface="Times New Roman" panose="02020603050405020304" pitchFamily="18" charset="0"/>
                        </a:rPr>
                        <a:t>What is User Experience (UX) Design?</a:t>
                      </a:r>
                      <a:endParaRPr lang="fr-BE" sz="1200" b="1" kern="1200" dirty="0">
                        <a:solidFill>
                          <a:schemeClr val="tx1"/>
                        </a:solidFill>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0089" marR="60089" marT="0" marB="0">
                    <a:lnL w="12700" cap="flat" cmpd="sng" algn="ctr">
                      <a:solidFill>
                        <a:srgbClr val="F48134"/>
                      </a:solidFill>
                      <a:prstDash val="solid"/>
                      <a:round/>
                      <a:headEnd type="none" w="med" len="med"/>
                      <a:tailEnd type="none" w="med" len="med"/>
                    </a:lnL>
                    <a:lnR w="12700" cap="flat" cmpd="sng" algn="ctr">
                      <a:solidFill>
                        <a:srgbClr val="F48134"/>
                      </a:solidFill>
                      <a:prstDash val="solid"/>
                      <a:round/>
                      <a:headEnd type="none" w="med" len="med"/>
                      <a:tailEnd type="none" w="med" len="med"/>
                    </a:lnR>
                    <a:lnT w="12700" cap="flat" cmpd="sng" algn="ctr">
                      <a:solidFill>
                        <a:srgbClr val="F48134"/>
                      </a:solidFill>
                      <a:prstDash val="solid"/>
                      <a:round/>
                      <a:headEnd type="none" w="med" len="med"/>
                      <a:tailEnd type="none" w="med" len="med"/>
                    </a:lnT>
                    <a:lnB w="12700" cap="flat" cmpd="sng" algn="ctr">
                      <a:solidFill>
                        <a:srgbClr val="F48134"/>
                      </a:solidFill>
                      <a:prstDash val="solid"/>
                      <a:round/>
                      <a:headEnd type="none" w="med" len="med"/>
                      <a:tailEnd type="none" w="med" len="med"/>
                    </a:lnB>
                    <a:noFill/>
                  </a:tcPr>
                </a:tc>
                <a:extLst>
                  <a:ext uri="{0D108BD9-81ED-4DB2-BD59-A6C34878D82A}">
                    <a16:rowId xmlns:a16="http://schemas.microsoft.com/office/drawing/2014/main" val="2418051351"/>
                  </a:ext>
                </a:extLst>
              </a:tr>
              <a:tr h="503524">
                <a:tc>
                  <a:txBody>
                    <a:bodyPr/>
                    <a:lstStyle/>
                    <a:p>
                      <a:pPr marR="482600">
                        <a:lnSpc>
                          <a:spcPct val="107000"/>
                        </a:lnSpc>
                        <a:spcAft>
                          <a:spcPts val="800"/>
                        </a:spcAft>
                        <a:buNone/>
                        <a:tabLst>
                          <a:tab pos="2985770" algn="l"/>
                        </a:tabLst>
                      </a:pPr>
                      <a:r>
                        <a:rPr lang="hr-HR" sz="1100" b="1" u="sng" dirty="0">
                          <a:solidFill>
                            <a:srgbClr val="0563C1"/>
                          </a:solidFill>
                          <a:effectLst/>
                          <a:latin typeface="Bahnschrift SemiLight" panose="020B0502040204020203" pitchFamily="34" charset="0"/>
                          <a:ea typeface="Calibri" panose="020F0502020204030204" pitchFamily="34" charset="0"/>
                          <a:cs typeface="Times New Roman" panose="02020603050405020304" pitchFamily="18" charset="0"/>
                          <a:hlinkClick r:id="rId10"/>
                        </a:rPr>
                        <a:t>https://www.uxpin.com/studio/blog/guide-design-consistency-best-practices-ui-ux-designers/</a:t>
                      </a:r>
                      <a:endParaRPr lang="fr-BE" sz="1100" b="1" dirty="0">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0089" marR="60089" marT="0" marB="0">
                    <a:lnL w="12700" cap="flat" cmpd="sng" algn="ctr">
                      <a:solidFill>
                        <a:srgbClr val="F48134"/>
                      </a:solidFill>
                      <a:prstDash val="solid"/>
                      <a:round/>
                      <a:headEnd type="none" w="med" len="med"/>
                      <a:tailEnd type="none" w="med" len="med"/>
                    </a:lnL>
                    <a:lnR w="12700" cap="flat" cmpd="sng" algn="ctr">
                      <a:solidFill>
                        <a:srgbClr val="F48134"/>
                      </a:solidFill>
                      <a:prstDash val="solid"/>
                      <a:round/>
                      <a:headEnd type="none" w="med" len="med"/>
                      <a:tailEnd type="none" w="med" len="med"/>
                    </a:lnR>
                    <a:lnT w="12700" cap="flat" cmpd="sng" algn="ctr">
                      <a:solidFill>
                        <a:srgbClr val="F48134"/>
                      </a:solidFill>
                      <a:prstDash val="solid"/>
                      <a:round/>
                      <a:headEnd type="none" w="med" len="med"/>
                      <a:tailEnd type="none" w="med" len="med"/>
                    </a:lnT>
                    <a:lnB w="12700" cap="flat" cmpd="sng" algn="ctr">
                      <a:solidFill>
                        <a:srgbClr val="F48134"/>
                      </a:solidFill>
                      <a:prstDash val="solid"/>
                      <a:round/>
                      <a:headEnd type="none" w="med" len="med"/>
                      <a:tailEnd type="none" w="med" len="med"/>
                    </a:lnB>
                    <a:noFill/>
                  </a:tcPr>
                </a:tc>
                <a:tc>
                  <a:txBody>
                    <a:bodyPr/>
                    <a:lstStyle/>
                    <a:p>
                      <a:pPr>
                        <a:lnSpc>
                          <a:spcPct val="107000"/>
                        </a:lnSpc>
                        <a:spcAft>
                          <a:spcPts val="800"/>
                        </a:spcAft>
                        <a:buNone/>
                      </a:pPr>
                      <a:r>
                        <a:rPr lang="hr-HR" sz="1200" b="1" kern="1200" dirty="0">
                          <a:solidFill>
                            <a:schemeClr val="tx1"/>
                          </a:solidFill>
                          <a:effectLst/>
                          <a:latin typeface="Bahnschrift SemiLight" panose="020B0502040204020203" pitchFamily="34" charset="0"/>
                          <a:ea typeface="Calibri" panose="020F0502020204030204" pitchFamily="34" charset="0"/>
                          <a:cs typeface="Times New Roman" panose="02020603050405020304" pitchFamily="18" charset="0"/>
                        </a:rPr>
                        <a:t>Design Consistency Guide UI and UX Best Practices</a:t>
                      </a:r>
                      <a:endParaRPr lang="fr-BE" sz="1200" b="1" kern="1200" dirty="0">
                        <a:solidFill>
                          <a:schemeClr val="tx1"/>
                        </a:solidFill>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0089" marR="60089" marT="0" marB="0">
                    <a:lnL w="12700" cap="flat" cmpd="sng" algn="ctr">
                      <a:solidFill>
                        <a:srgbClr val="F48134"/>
                      </a:solidFill>
                      <a:prstDash val="solid"/>
                      <a:round/>
                      <a:headEnd type="none" w="med" len="med"/>
                      <a:tailEnd type="none" w="med" len="med"/>
                    </a:lnL>
                    <a:lnR w="12700" cap="flat" cmpd="sng" algn="ctr">
                      <a:solidFill>
                        <a:srgbClr val="F48134"/>
                      </a:solidFill>
                      <a:prstDash val="solid"/>
                      <a:round/>
                      <a:headEnd type="none" w="med" len="med"/>
                      <a:tailEnd type="none" w="med" len="med"/>
                    </a:lnR>
                    <a:lnT w="12700" cap="flat" cmpd="sng" algn="ctr">
                      <a:solidFill>
                        <a:srgbClr val="F48134"/>
                      </a:solidFill>
                      <a:prstDash val="solid"/>
                      <a:round/>
                      <a:headEnd type="none" w="med" len="med"/>
                      <a:tailEnd type="none" w="med" len="med"/>
                    </a:lnT>
                    <a:lnB w="12700" cap="flat" cmpd="sng" algn="ctr">
                      <a:solidFill>
                        <a:srgbClr val="F48134"/>
                      </a:solidFill>
                      <a:prstDash val="solid"/>
                      <a:round/>
                      <a:headEnd type="none" w="med" len="med"/>
                      <a:tailEnd type="none" w="med" len="med"/>
                    </a:lnB>
                    <a:noFill/>
                  </a:tcPr>
                </a:tc>
                <a:extLst>
                  <a:ext uri="{0D108BD9-81ED-4DB2-BD59-A6C34878D82A}">
                    <a16:rowId xmlns:a16="http://schemas.microsoft.com/office/drawing/2014/main" val="1535359599"/>
                  </a:ext>
                </a:extLst>
              </a:tr>
              <a:tr h="332048">
                <a:tc>
                  <a:txBody>
                    <a:bodyPr/>
                    <a:lstStyle/>
                    <a:p>
                      <a:pPr marR="482600">
                        <a:lnSpc>
                          <a:spcPct val="107000"/>
                        </a:lnSpc>
                        <a:spcAft>
                          <a:spcPts val="800"/>
                        </a:spcAft>
                        <a:buNone/>
                        <a:tabLst>
                          <a:tab pos="2985770" algn="l"/>
                        </a:tabLst>
                      </a:pPr>
                      <a:r>
                        <a:rPr lang="hr-HR" sz="1100" b="1" u="sng" dirty="0">
                          <a:solidFill>
                            <a:srgbClr val="0563C1"/>
                          </a:solidFill>
                          <a:effectLst/>
                          <a:latin typeface="Bahnschrift SemiLight" panose="020B0502040204020203" pitchFamily="34" charset="0"/>
                          <a:ea typeface="Calibri" panose="020F0502020204030204" pitchFamily="34" charset="0"/>
                          <a:cs typeface="Times New Roman" panose="02020603050405020304" pitchFamily="18" charset="0"/>
                          <a:hlinkClick r:id="rId11"/>
                        </a:rPr>
                        <a:t>https://baymard.com/learn/ux-design-principles</a:t>
                      </a:r>
                      <a:endParaRPr lang="fr-BE" sz="1100" b="1" dirty="0">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0089" marR="60089" marT="0" marB="0">
                    <a:lnL w="12700" cap="flat" cmpd="sng" algn="ctr">
                      <a:solidFill>
                        <a:srgbClr val="F48134"/>
                      </a:solidFill>
                      <a:prstDash val="solid"/>
                      <a:round/>
                      <a:headEnd type="none" w="med" len="med"/>
                      <a:tailEnd type="none" w="med" len="med"/>
                    </a:lnL>
                    <a:lnR w="12700" cap="flat" cmpd="sng" algn="ctr">
                      <a:solidFill>
                        <a:srgbClr val="F48134"/>
                      </a:solidFill>
                      <a:prstDash val="solid"/>
                      <a:round/>
                      <a:headEnd type="none" w="med" len="med"/>
                      <a:tailEnd type="none" w="med" len="med"/>
                    </a:lnR>
                    <a:lnT w="12700" cap="flat" cmpd="sng" algn="ctr">
                      <a:solidFill>
                        <a:srgbClr val="F48134"/>
                      </a:solidFill>
                      <a:prstDash val="solid"/>
                      <a:round/>
                      <a:headEnd type="none" w="med" len="med"/>
                      <a:tailEnd type="none" w="med" len="med"/>
                    </a:lnT>
                    <a:lnB w="12700" cap="flat" cmpd="sng" algn="ctr">
                      <a:solidFill>
                        <a:srgbClr val="F48134"/>
                      </a:solidFill>
                      <a:prstDash val="solid"/>
                      <a:round/>
                      <a:headEnd type="none" w="med" len="med"/>
                      <a:tailEnd type="none" w="med" len="med"/>
                    </a:lnB>
                    <a:noFill/>
                  </a:tcPr>
                </a:tc>
                <a:tc>
                  <a:txBody>
                    <a:bodyPr/>
                    <a:lstStyle/>
                    <a:p>
                      <a:pPr>
                        <a:lnSpc>
                          <a:spcPct val="107000"/>
                        </a:lnSpc>
                        <a:spcAft>
                          <a:spcPts val="800"/>
                        </a:spcAft>
                        <a:buNone/>
                      </a:pPr>
                      <a:r>
                        <a:rPr lang="hr-HR" sz="1200" b="1" kern="1200" dirty="0">
                          <a:solidFill>
                            <a:schemeClr val="tx1"/>
                          </a:solidFill>
                          <a:effectLst/>
                          <a:latin typeface="Bahnschrift SemiLight" panose="020B0502040204020203" pitchFamily="34" charset="0"/>
                          <a:ea typeface="Calibri" panose="020F0502020204030204" pitchFamily="34" charset="0"/>
                          <a:cs typeface="Times New Roman" panose="02020603050405020304" pitchFamily="18" charset="0"/>
                        </a:rPr>
                        <a:t>The Best Practices and Key Principles of UX Design</a:t>
                      </a:r>
                      <a:endParaRPr lang="fr-BE" sz="1200" b="1" kern="1200" dirty="0">
                        <a:solidFill>
                          <a:schemeClr val="tx1"/>
                        </a:solidFill>
                        <a:effectLst/>
                        <a:latin typeface="Bahnschrift SemiLight" panose="020B0502040204020203" pitchFamily="34" charset="0"/>
                        <a:ea typeface="Calibri" panose="020F0502020204030204" pitchFamily="34" charset="0"/>
                        <a:cs typeface="Times New Roman" panose="02020603050405020304" pitchFamily="18" charset="0"/>
                      </a:endParaRPr>
                    </a:p>
                  </a:txBody>
                  <a:tcPr marL="60089" marR="60089" marT="0" marB="0">
                    <a:lnL w="12700" cap="flat" cmpd="sng" algn="ctr">
                      <a:solidFill>
                        <a:srgbClr val="F48134"/>
                      </a:solidFill>
                      <a:prstDash val="solid"/>
                      <a:round/>
                      <a:headEnd type="none" w="med" len="med"/>
                      <a:tailEnd type="none" w="med" len="med"/>
                    </a:lnL>
                    <a:lnR w="12700" cap="flat" cmpd="sng" algn="ctr">
                      <a:solidFill>
                        <a:srgbClr val="F48134"/>
                      </a:solidFill>
                      <a:prstDash val="solid"/>
                      <a:round/>
                      <a:headEnd type="none" w="med" len="med"/>
                      <a:tailEnd type="none" w="med" len="med"/>
                    </a:lnR>
                    <a:lnT w="12700" cap="flat" cmpd="sng" algn="ctr">
                      <a:solidFill>
                        <a:srgbClr val="F48134"/>
                      </a:solidFill>
                      <a:prstDash val="solid"/>
                      <a:round/>
                      <a:headEnd type="none" w="med" len="med"/>
                      <a:tailEnd type="none" w="med" len="med"/>
                    </a:lnT>
                    <a:lnB w="12700" cap="flat" cmpd="sng" algn="ctr">
                      <a:solidFill>
                        <a:srgbClr val="F48134"/>
                      </a:solidFill>
                      <a:prstDash val="solid"/>
                      <a:round/>
                      <a:headEnd type="none" w="med" len="med"/>
                      <a:tailEnd type="none" w="med" len="med"/>
                    </a:lnB>
                    <a:noFill/>
                  </a:tcPr>
                </a:tc>
                <a:extLst>
                  <a:ext uri="{0D108BD9-81ED-4DB2-BD59-A6C34878D82A}">
                    <a16:rowId xmlns:a16="http://schemas.microsoft.com/office/drawing/2014/main" val="3537557662"/>
                  </a:ext>
                </a:extLst>
              </a:tr>
            </a:tbl>
          </a:graphicData>
        </a:graphic>
      </p:graphicFrame>
    </p:spTree>
    <p:extLst>
      <p:ext uri="{BB962C8B-B14F-4D97-AF65-F5344CB8AC3E}">
        <p14:creationId xmlns:p14="http://schemas.microsoft.com/office/powerpoint/2010/main" val="3168611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0B755-035D-6006-F32F-1A6176242608}"/>
              </a:ext>
            </a:extLst>
          </p:cNvPr>
          <p:cNvSpPr>
            <a:spLocks noGrp="1"/>
          </p:cNvSpPr>
          <p:nvPr>
            <p:ph type="ctrTitle"/>
          </p:nvPr>
        </p:nvSpPr>
        <p:spPr/>
        <p:txBody>
          <a:bodyPr/>
          <a:lstStyle/>
          <a:p>
            <a:r>
              <a:rPr lang="fr-BE" dirty="0"/>
              <a:t>Introduction to UX-UI</a:t>
            </a:r>
          </a:p>
        </p:txBody>
      </p:sp>
    </p:spTree>
    <p:extLst>
      <p:ext uri="{BB962C8B-B14F-4D97-AF65-F5344CB8AC3E}">
        <p14:creationId xmlns:p14="http://schemas.microsoft.com/office/powerpoint/2010/main" val="3218792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20E77-6BD4-B176-25A6-25BF4579A86F}"/>
              </a:ext>
            </a:extLst>
          </p:cNvPr>
          <p:cNvSpPr>
            <a:spLocks noGrp="1"/>
          </p:cNvSpPr>
          <p:nvPr>
            <p:ph type="title"/>
          </p:nvPr>
        </p:nvSpPr>
        <p:spPr/>
        <p:txBody>
          <a:bodyPr/>
          <a:lstStyle/>
          <a:p>
            <a:r>
              <a:rPr lang="fr-BE" dirty="0"/>
              <a:t>Module Program</a:t>
            </a:r>
          </a:p>
        </p:txBody>
      </p:sp>
      <p:sp>
        <p:nvSpPr>
          <p:cNvPr id="3" name="Content Placeholder 2">
            <a:extLst>
              <a:ext uri="{FF2B5EF4-FFF2-40B4-BE49-F238E27FC236}">
                <a16:creationId xmlns:a16="http://schemas.microsoft.com/office/drawing/2014/main" id="{5F062CA8-9A84-BA53-1B11-1FC20A7CCA2E}"/>
              </a:ext>
            </a:extLst>
          </p:cNvPr>
          <p:cNvSpPr>
            <a:spLocks noGrp="1"/>
          </p:cNvSpPr>
          <p:nvPr>
            <p:ph idx="1"/>
          </p:nvPr>
        </p:nvSpPr>
        <p:spPr/>
        <p:txBody>
          <a:bodyPr>
            <a:normAutofit fontScale="92500" lnSpcReduction="20000"/>
          </a:bodyPr>
          <a:lstStyle/>
          <a:p>
            <a:r>
              <a:rPr lang="fr-BE" dirty="0"/>
              <a:t>Hello world! </a:t>
            </a:r>
          </a:p>
          <a:p>
            <a:r>
              <a:rPr lang="fr-BE" b="1" dirty="0"/>
              <a:t>Introduction</a:t>
            </a:r>
            <a:r>
              <a:rPr lang="fr-BE" dirty="0"/>
              <a:t> to UX &amp; UI</a:t>
            </a:r>
          </a:p>
          <a:p>
            <a:r>
              <a:rPr lang="hr-HR" dirty="0"/>
              <a:t>Principles of ergonomics</a:t>
            </a:r>
            <a:r>
              <a:rPr lang="fr-BE" dirty="0"/>
              <a:t> and </a:t>
            </a:r>
            <a:r>
              <a:rPr lang="hr-HR" dirty="0"/>
              <a:t>design</a:t>
            </a:r>
            <a:endParaRPr lang="fr-BE" dirty="0"/>
          </a:p>
          <a:p>
            <a:r>
              <a:rPr lang="hr-HR" dirty="0"/>
              <a:t>Information Architecture</a:t>
            </a:r>
            <a:endParaRPr lang="fr-BE" dirty="0"/>
          </a:p>
          <a:p>
            <a:r>
              <a:rPr lang="hr-HR" dirty="0"/>
              <a:t>Design system &amp; Prototyping </a:t>
            </a:r>
            <a:endParaRPr lang="fr-BE" dirty="0"/>
          </a:p>
          <a:p>
            <a:r>
              <a:rPr lang="fr-BE" dirty="0"/>
              <a:t>User </a:t>
            </a:r>
            <a:r>
              <a:rPr lang="fr-BE" dirty="0" err="1"/>
              <a:t>research</a:t>
            </a:r>
            <a:r>
              <a:rPr lang="fr-BE" dirty="0"/>
              <a:t>/ </a:t>
            </a:r>
            <a:r>
              <a:rPr lang="fr-BE" dirty="0" err="1"/>
              <a:t>Testing</a:t>
            </a:r>
            <a:endParaRPr lang="fr-BE" dirty="0"/>
          </a:p>
          <a:p>
            <a:r>
              <a:rPr lang="hr-HR" dirty="0"/>
              <a:t>Design thinking</a:t>
            </a:r>
            <a:endParaRPr lang="fr-BE" dirty="0"/>
          </a:p>
          <a:p>
            <a:r>
              <a:rPr lang="hr-HR" dirty="0"/>
              <a:t>Accessibility</a:t>
            </a:r>
            <a:endParaRPr lang="fr-BE" dirty="0"/>
          </a:p>
          <a:p>
            <a:r>
              <a:rPr lang="hr-HR" dirty="0"/>
              <a:t>Metrics</a:t>
            </a:r>
            <a:endParaRPr lang="fr-BE" dirty="0">
              <a:ea typeface="Calibri" panose="020F0502020204030204" pitchFamily="34" charset="0"/>
              <a:cs typeface="Times New Roman" panose="02020603050405020304" pitchFamily="18" charset="0"/>
            </a:endParaRPr>
          </a:p>
          <a:p>
            <a:r>
              <a:rPr lang="hr-HR" b="1" dirty="0"/>
              <a:t>Project</a:t>
            </a:r>
            <a:endParaRPr lang="fr-BE" b="1" dirty="0">
              <a:ea typeface="Calibri" panose="020F0502020204030204" pitchFamily="34" charset="0"/>
              <a:cs typeface="Times New Roman" panose="02020603050405020304" pitchFamily="18" charset="0"/>
            </a:endParaRPr>
          </a:p>
          <a:p>
            <a:endParaRPr lang="fr-BE" dirty="0">
              <a:ea typeface="Calibri" panose="020F0502020204030204" pitchFamily="34" charset="0"/>
              <a:cs typeface="Times New Roman" panose="02020603050405020304" pitchFamily="18" charset="0"/>
            </a:endParaRPr>
          </a:p>
          <a:p>
            <a:endParaRPr lang="fr-BE" dirty="0">
              <a:ea typeface="Calibri" panose="020F0502020204030204" pitchFamily="34" charset="0"/>
              <a:cs typeface="Times New Roman" panose="02020603050405020304" pitchFamily="18" charset="0"/>
            </a:endParaRPr>
          </a:p>
          <a:p>
            <a:endParaRPr lang="fr-BE" dirty="0">
              <a:ea typeface="Calibri" panose="020F0502020204030204" pitchFamily="34" charset="0"/>
              <a:cs typeface="Times New Roman" panose="02020603050405020304" pitchFamily="18" charset="0"/>
            </a:endParaRPr>
          </a:p>
          <a:p>
            <a:endParaRPr lang="fr-BE" dirty="0">
              <a:ea typeface="Calibri" panose="020F0502020204030204" pitchFamily="34" charset="0"/>
              <a:cs typeface="Times New Roman" panose="02020603050405020304" pitchFamily="18" charset="0"/>
            </a:endParaRPr>
          </a:p>
          <a:p>
            <a:endParaRPr lang="fr-BE" dirty="0">
              <a:ea typeface="Calibri" panose="020F0502020204030204" pitchFamily="34" charset="0"/>
              <a:cs typeface="Times New Roman" panose="02020603050405020304" pitchFamily="18" charset="0"/>
            </a:endParaRPr>
          </a:p>
          <a:p>
            <a:endParaRPr lang="fr-BE" dirty="0"/>
          </a:p>
          <a:p>
            <a:endParaRPr lang="fr-BE" dirty="0"/>
          </a:p>
          <a:p>
            <a:endParaRPr lang="fr-BE" dirty="0"/>
          </a:p>
        </p:txBody>
      </p:sp>
    </p:spTree>
    <p:extLst>
      <p:ext uri="{BB962C8B-B14F-4D97-AF65-F5344CB8AC3E}">
        <p14:creationId xmlns:p14="http://schemas.microsoft.com/office/powerpoint/2010/main" val="268710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B4019-5DED-E5FD-92FA-6C5947054D36}"/>
              </a:ext>
            </a:extLst>
          </p:cNvPr>
          <p:cNvSpPr>
            <a:spLocks noGrp="1"/>
          </p:cNvSpPr>
          <p:nvPr>
            <p:ph type="title"/>
          </p:nvPr>
        </p:nvSpPr>
        <p:spPr>
          <a:xfrm>
            <a:off x="838200" y="365125"/>
            <a:ext cx="10515600" cy="1325563"/>
          </a:xfrm>
        </p:spPr>
        <p:txBody>
          <a:bodyPr anchor="ctr">
            <a:normAutofit/>
          </a:bodyPr>
          <a:lstStyle/>
          <a:p>
            <a:r>
              <a:rPr lang="en-US" dirty="0"/>
              <a:t>Two truths and a lie</a:t>
            </a:r>
            <a:endParaRPr lang="fr-BE" dirty="0"/>
          </a:p>
        </p:txBody>
      </p:sp>
      <p:pic>
        <p:nvPicPr>
          <p:cNvPr id="1028" name="Picture 4" descr="Tromper, Deception, Mensonges, Loupe">
            <a:extLst>
              <a:ext uri="{FF2B5EF4-FFF2-40B4-BE49-F238E27FC236}">
                <a16:creationId xmlns:a16="http://schemas.microsoft.com/office/drawing/2014/main" id="{7637A011-69EC-A9F1-CAD3-1ECB7D7D82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92" t="5107" r="6988" b="5145"/>
          <a:stretch>
            <a:fillRect/>
          </a:stretch>
        </p:blipFill>
        <p:spPr bwMode="auto">
          <a:xfrm>
            <a:off x="2305050" y="2190750"/>
            <a:ext cx="7581900" cy="390525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0C4C9A-4701-17DD-8F45-4A1F0CE4D27E}"/>
              </a:ext>
            </a:extLst>
          </p:cNvPr>
          <p:cNvSpPr txBox="1"/>
          <p:nvPr/>
        </p:nvSpPr>
        <p:spPr>
          <a:xfrm>
            <a:off x="7905750" y="6096000"/>
            <a:ext cx="2772229" cy="276999"/>
          </a:xfrm>
          <a:prstGeom prst="rect">
            <a:avLst/>
          </a:prstGeom>
          <a:noFill/>
        </p:spPr>
        <p:txBody>
          <a:bodyPr wrap="square">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https://pixabay.com</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3176185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D0177-B953-40CD-352C-1886B9DF8FA2}"/>
              </a:ext>
            </a:extLst>
          </p:cNvPr>
          <p:cNvSpPr>
            <a:spLocks noGrp="1"/>
          </p:cNvSpPr>
          <p:nvPr>
            <p:ph type="title"/>
          </p:nvPr>
        </p:nvSpPr>
        <p:spPr/>
        <p:txBody>
          <a:bodyPr/>
          <a:lstStyle/>
          <a:p>
            <a:r>
              <a:rPr lang="fr-BE" sz="3600" dirty="0" err="1">
                <a:latin typeface="Bahnschrift SemiBold"/>
              </a:rPr>
              <a:t>Summary</a:t>
            </a:r>
            <a:endParaRPr lang="fr-BE" sz="3600" dirty="0">
              <a:latin typeface="Bahnschrift SemiBold"/>
            </a:endParaRPr>
          </a:p>
        </p:txBody>
      </p:sp>
      <p:sp>
        <p:nvSpPr>
          <p:cNvPr id="4" name="TextBox 3">
            <a:extLst>
              <a:ext uri="{FF2B5EF4-FFF2-40B4-BE49-F238E27FC236}">
                <a16:creationId xmlns:a16="http://schemas.microsoft.com/office/drawing/2014/main" id="{09008594-8ECA-0466-27B4-44C981137F8C}"/>
              </a:ext>
            </a:extLst>
          </p:cNvPr>
          <p:cNvSpPr txBox="1"/>
          <p:nvPr/>
        </p:nvSpPr>
        <p:spPr>
          <a:xfrm>
            <a:off x="838200" y="1937551"/>
            <a:ext cx="9651274" cy="3785652"/>
          </a:xfrm>
          <a:prstGeom prst="rect">
            <a:avLst/>
          </a:prstGeom>
          <a:noFill/>
        </p:spPr>
        <p:txBody>
          <a:bodyPr wrap="square">
            <a:spAutoFit/>
          </a:bodyPr>
          <a:lstStyle/>
          <a:p>
            <a:pPr>
              <a:buNone/>
            </a:pPr>
            <a:r>
              <a:rPr lang="en-US" sz="2000" b="1" dirty="0">
                <a:latin typeface="Bahnschrift SemiLight" panose="020B0502040204020203" pitchFamily="34" charset="0"/>
              </a:rPr>
              <a:t>In this first lesson</a:t>
            </a:r>
            <a:r>
              <a:rPr lang="en-US" sz="2000" dirty="0">
                <a:latin typeface="Bahnschrift SemiLight" panose="020B0502040204020203" pitchFamily="34" charset="0"/>
              </a:rPr>
              <a:t>, you will explore the fundamentals of </a:t>
            </a:r>
            <a:r>
              <a:rPr lang="en-US" sz="2000" b="1" dirty="0">
                <a:latin typeface="Bahnschrift SemiLight" panose="020B0502040204020203" pitchFamily="34" charset="0"/>
              </a:rPr>
              <a:t>User Experience (UX) </a:t>
            </a:r>
            <a:r>
              <a:rPr lang="en-US" sz="2000" dirty="0">
                <a:latin typeface="Bahnschrift SemiLight" panose="020B0502040204020203" pitchFamily="34" charset="0"/>
              </a:rPr>
              <a:t>and </a:t>
            </a:r>
            <a:r>
              <a:rPr lang="en-US" sz="2000" b="1" dirty="0">
                <a:latin typeface="Bahnschrift SemiLight" panose="020B0502040204020203" pitchFamily="34" charset="0"/>
              </a:rPr>
              <a:t>User Interface (UI) </a:t>
            </a:r>
            <a:r>
              <a:rPr lang="en-US" sz="2000" dirty="0">
                <a:latin typeface="Bahnschrift SemiLight" panose="020B0502040204020203" pitchFamily="34" charset="0"/>
              </a:rPr>
              <a:t>design.</a:t>
            </a:r>
          </a:p>
          <a:p>
            <a:pPr>
              <a:buNone/>
            </a:pPr>
            <a:endParaRPr lang="en-US" sz="2000" dirty="0">
              <a:latin typeface="Bahnschrift SemiLight" panose="020B0502040204020203" pitchFamily="34" charset="0"/>
            </a:endParaRPr>
          </a:p>
          <a:p>
            <a:pPr>
              <a:buNone/>
            </a:pPr>
            <a:r>
              <a:rPr lang="en-US" sz="2000" dirty="0">
                <a:latin typeface="Bahnschrift SemiLight" panose="020B0502040204020203" pitchFamily="34" charset="0"/>
              </a:rPr>
              <a:t>You’ll see how UX focuses on understanding users and crafting digital experiences that are intuitive and satisfying, while UI shapes the visual and interactive elements—like layout, color, and navigation.</a:t>
            </a:r>
          </a:p>
          <a:p>
            <a:pPr>
              <a:buNone/>
            </a:pPr>
            <a:endParaRPr lang="en-US" sz="2000" dirty="0">
              <a:latin typeface="Bahnschrift SemiLight" panose="020B0502040204020203" pitchFamily="34" charset="0"/>
            </a:endParaRPr>
          </a:p>
          <a:p>
            <a:pPr>
              <a:buNone/>
            </a:pPr>
            <a:r>
              <a:rPr lang="en-US" sz="2000" dirty="0">
                <a:latin typeface="Bahnschrift SemiLight" panose="020B0502040204020203" pitchFamily="34" charset="0"/>
              </a:rPr>
              <a:t>You’ll also learn that great UX/UI design starts with research, evolves through prototyping, and improves through testing—always keeping the user at the center.</a:t>
            </a:r>
          </a:p>
          <a:p>
            <a:pPr>
              <a:buNone/>
            </a:pPr>
            <a:endParaRPr lang="en-US" sz="2000" dirty="0">
              <a:latin typeface="Bahnschrift SemiLight" panose="020B0502040204020203" pitchFamily="34" charset="0"/>
            </a:endParaRPr>
          </a:p>
          <a:p>
            <a:pPr>
              <a:buNone/>
            </a:pPr>
            <a:r>
              <a:rPr lang="en-US" sz="2000" dirty="0">
                <a:latin typeface="Bahnschrift SemiLight" panose="020B0502040204020203" pitchFamily="34" charset="0"/>
              </a:rPr>
              <a:t>By the end, you’ll understand the purpose of UX/UI design, its role in product development, and why it’s essential for creating user-friendly digital products.</a:t>
            </a:r>
            <a:endParaRPr lang="en-US" dirty="0">
              <a:solidFill>
                <a:srgbClr val="000000"/>
              </a:solidFill>
              <a:latin typeface="Bahnschrift SemiLight"/>
              <a:ea typeface="Satoshi Regular"/>
            </a:endParaRPr>
          </a:p>
        </p:txBody>
      </p:sp>
    </p:spTree>
    <p:extLst>
      <p:ext uri="{BB962C8B-B14F-4D97-AF65-F5344CB8AC3E}">
        <p14:creationId xmlns:p14="http://schemas.microsoft.com/office/powerpoint/2010/main" val="2710677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71E04-94C9-DB75-19A7-FD70B4B0B1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D354E6-DB6C-9C04-CAA5-0FEBCEE5348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b="1" kern="1200">
                <a:latin typeface="Bahnschrift SemiBold" panose="020B0502040204020203" pitchFamily="34" charset="0"/>
                <a:ea typeface="+mj-ea"/>
                <a:cs typeface="+mj-cs"/>
              </a:rPr>
              <a:t>Introduction</a:t>
            </a:r>
            <a:r>
              <a:rPr lang="hr-HR" kern="1200">
                <a:latin typeface="Bahnschrift SemiBold" panose="020B0502040204020203" pitchFamily="34" charset="0"/>
                <a:ea typeface="+mj-ea"/>
                <a:cs typeface="+mj-cs"/>
              </a:rPr>
              <a:t> to UX &amp; UI</a:t>
            </a:r>
            <a:endParaRPr lang="hr-HR" kern="1200" dirty="0">
              <a:latin typeface="Bahnschrift SemiBold" panose="020B0502040204020203" pitchFamily="34" charset="0"/>
              <a:ea typeface="+mj-ea"/>
              <a:cs typeface="+mj-cs"/>
            </a:endParaRPr>
          </a:p>
        </p:txBody>
      </p:sp>
      <p:sp>
        <p:nvSpPr>
          <p:cNvPr id="4" name="TextBox 3">
            <a:extLst>
              <a:ext uri="{FF2B5EF4-FFF2-40B4-BE49-F238E27FC236}">
                <a16:creationId xmlns:a16="http://schemas.microsoft.com/office/drawing/2014/main" id="{8DFEF679-3E32-1740-61F3-2979E83677A8}"/>
              </a:ext>
            </a:extLst>
          </p:cNvPr>
          <p:cNvSpPr txBox="1"/>
          <p:nvPr/>
        </p:nvSpPr>
        <p:spPr>
          <a:xfrm>
            <a:off x="3048000" y="2974216"/>
            <a:ext cx="6096000" cy="2000548"/>
          </a:xfrm>
          <a:prstGeom prst="rect">
            <a:avLst/>
          </a:prstGeom>
          <a:noFill/>
        </p:spPr>
        <p:txBody>
          <a:bodyPr wrap="square">
            <a:spAutoFit/>
          </a:bodyPr>
          <a:lstStyle/>
          <a:p>
            <a:pPr algn="ctr"/>
            <a:r>
              <a:rPr lang="en-US" sz="3600" dirty="0">
                <a:latin typeface="Bahnschrift SemiLight" panose="020B0502040204020203" pitchFamily="34" charset="0"/>
              </a:rPr>
              <a:t>“Design is not just what it looks like and feels like. </a:t>
            </a:r>
          </a:p>
          <a:p>
            <a:pPr algn="ctr"/>
            <a:r>
              <a:rPr lang="en-US" sz="3600" dirty="0">
                <a:latin typeface="Bahnschrift SemiLight" panose="020B0502040204020203" pitchFamily="34" charset="0"/>
              </a:rPr>
              <a:t>Design is how it works”</a:t>
            </a:r>
          </a:p>
          <a:p>
            <a:r>
              <a:rPr lang="en-US" sz="1600" dirty="0">
                <a:latin typeface="Bahnschrift SemiLight" panose="020B0502040204020203" pitchFamily="34" charset="0"/>
              </a:rPr>
              <a:t>					Steve Jobs</a:t>
            </a:r>
            <a:endParaRPr lang="fr-BE" sz="1600" dirty="0">
              <a:latin typeface="Bahnschrift SemiLight" panose="020B0502040204020203" pitchFamily="34" charset="0"/>
            </a:endParaRPr>
          </a:p>
        </p:txBody>
      </p:sp>
    </p:spTree>
    <p:extLst>
      <p:ext uri="{BB962C8B-B14F-4D97-AF65-F5344CB8AC3E}">
        <p14:creationId xmlns:p14="http://schemas.microsoft.com/office/powerpoint/2010/main" val="1860706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79FE1-86E5-44B9-07FE-359E98549489}"/>
              </a:ext>
            </a:extLst>
          </p:cNvPr>
          <p:cNvSpPr>
            <a:spLocks noGrp="1"/>
          </p:cNvSpPr>
          <p:nvPr>
            <p:ph type="title"/>
          </p:nvPr>
        </p:nvSpPr>
        <p:spPr/>
        <p:txBody>
          <a:bodyPr/>
          <a:lstStyle/>
          <a:p>
            <a:r>
              <a:rPr lang="fr-BE" b="1"/>
              <a:t>Introduction</a:t>
            </a:r>
            <a:r>
              <a:rPr lang="fr-BE"/>
              <a:t> to UX &amp; UI</a:t>
            </a:r>
            <a:endParaRPr lang="fr-BE" dirty="0"/>
          </a:p>
        </p:txBody>
      </p:sp>
      <p:pic>
        <p:nvPicPr>
          <p:cNvPr id="4" name="Content Placeholder 3">
            <a:extLst>
              <a:ext uri="{FF2B5EF4-FFF2-40B4-BE49-F238E27FC236}">
                <a16:creationId xmlns:a16="http://schemas.microsoft.com/office/drawing/2014/main" id="{E39E33B2-3103-C531-6FB9-517304AD53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67025" y="2148681"/>
            <a:ext cx="6457950" cy="3705225"/>
          </a:xfrm>
        </p:spPr>
      </p:pic>
      <p:sp>
        <p:nvSpPr>
          <p:cNvPr id="10" name="TextBox 9">
            <a:extLst>
              <a:ext uri="{FF2B5EF4-FFF2-40B4-BE49-F238E27FC236}">
                <a16:creationId xmlns:a16="http://schemas.microsoft.com/office/drawing/2014/main" id="{0987A12E-1517-1E3B-4388-F1A4191358B1}"/>
              </a:ext>
            </a:extLst>
          </p:cNvPr>
          <p:cNvSpPr txBox="1"/>
          <p:nvPr/>
        </p:nvSpPr>
        <p:spPr>
          <a:xfrm>
            <a:off x="747252" y="1794738"/>
            <a:ext cx="6096000" cy="707886"/>
          </a:xfrm>
          <a:prstGeom prst="rect">
            <a:avLst/>
          </a:prstGeom>
          <a:noFill/>
        </p:spPr>
        <p:txBody>
          <a:bodyPr wrap="square">
            <a:spAutoFit/>
          </a:bodyPr>
          <a:lstStyle/>
          <a:p>
            <a:r>
              <a:rPr lang="fr-BE" sz="4000" b="1" dirty="0"/>
              <a:t>…</a:t>
            </a:r>
          </a:p>
        </p:txBody>
      </p:sp>
      <p:sp>
        <p:nvSpPr>
          <p:cNvPr id="3" name="TextBox 2">
            <a:extLst>
              <a:ext uri="{FF2B5EF4-FFF2-40B4-BE49-F238E27FC236}">
                <a16:creationId xmlns:a16="http://schemas.microsoft.com/office/drawing/2014/main" id="{F0BE3082-1100-D6E7-470D-4BB8207B5C8D}"/>
              </a:ext>
            </a:extLst>
          </p:cNvPr>
          <p:cNvSpPr txBox="1"/>
          <p:nvPr/>
        </p:nvSpPr>
        <p:spPr>
          <a:xfrm>
            <a:off x="7403134" y="5930850"/>
            <a:ext cx="2218877" cy="276999"/>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https://medium.com/</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3267239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err="1"/>
              <a:t>Definitions</a:t>
            </a:r>
            <a:endParaRPr lang="fr-BE" dirty="0"/>
          </a:p>
        </p:txBody>
      </p:sp>
      <p:pic>
        <p:nvPicPr>
          <p:cNvPr id="7" name="Content Placeholder 6"/>
          <p:cNvPicPr>
            <a:picLocks noGrp="1" noChangeAspect="1"/>
          </p:cNvPicPr>
          <p:nvPr>
            <p:ph sz="half" idx="1"/>
          </p:nvPr>
        </p:nvPicPr>
        <p:blipFill>
          <a:blip r:embed="rId3"/>
          <a:stretch>
            <a:fillRect/>
          </a:stretch>
        </p:blipFill>
        <p:spPr>
          <a:xfrm>
            <a:off x="505691" y="2316827"/>
            <a:ext cx="5181600" cy="3884871"/>
          </a:xfrm>
          <a:prstGeom prst="rect">
            <a:avLst/>
          </a:prstGeom>
        </p:spPr>
      </p:pic>
      <p:pic>
        <p:nvPicPr>
          <p:cNvPr id="8" name="Content Placeholder 7"/>
          <p:cNvPicPr>
            <a:picLocks noGrp="1" noChangeAspect="1"/>
          </p:cNvPicPr>
          <p:nvPr>
            <p:ph sz="half" idx="2"/>
          </p:nvPr>
        </p:nvPicPr>
        <p:blipFill>
          <a:blip r:embed="rId4"/>
          <a:stretch>
            <a:fillRect/>
          </a:stretch>
        </p:blipFill>
        <p:spPr>
          <a:xfrm>
            <a:off x="6172203" y="2230048"/>
            <a:ext cx="5181600" cy="4090179"/>
          </a:xfrm>
          <a:prstGeom prst="rect">
            <a:avLst/>
          </a:prstGeom>
        </p:spPr>
      </p:pic>
      <p:sp>
        <p:nvSpPr>
          <p:cNvPr id="3" name="Text Placeholder 2"/>
          <p:cNvSpPr>
            <a:spLocks noGrp="1"/>
          </p:cNvSpPr>
          <p:nvPr>
            <p:ph type="body" idx="4294967295"/>
          </p:nvPr>
        </p:nvSpPr>
        <p:spPr>
          <a:xfrm>
            <a:off x="346363" y="1452368"/>
            <a:ext cx="5181599" cy="1016000"/>
          </a:xfrm>
        </p:spPr>
        <p:txBody>
          <a:bodyPr anchor="ctr">
            <a:normAutofit/>
          </a:bodyPr>
          <a:lstStyle/>
          <a:p>
            <a:pPr marL="0" indent="0" algn="ctr">
              <a:lnSpc>
                <a:spcPts val="3200"/>
              </a:lnSpc>
              <a:buNone/>
            </a:pPr>
            <a:r>
              <a:rPr lang="fr-BE" sz="2400" b="1" dirty="0"/>
              <a:t>UX design: </a:t>
            </a:r>
            <a:r>
              <a:rPr lang="fr-BE" sz="2400" dirty="0"/>
              <a:t>User </a:t>
            </a:r>
            <a:r>
              <a:rPr lang="fr-BE" sz="2400" dirty="0" err="1"/>
              <a:t>Experience</a:t>
            </a:r>
            <a:r>
              <a:rPr lang="fr-BE" sz="2400" dirty="0"/>
              <a:t> Design</a:t>
            </a:r>
            <a:endParaRPr lang="fr-BE" sz="2400" i="1" dirty="0"/>
          </a:p>
        </p:txBody>
      </p:sp>
      <p:sp>
        <p:nvSpPr>
          <p:cNvPr id="5" name="Text Placeholder 4"/>
          <p:cNvSpPr>
            <a:spLocks noGrp="1"/>
          </p:cNvSpPr>
          <p:nvPr>
            <p:ph type="body" sz="quarter" idx="4294967295"/>
          </p:nvPr>
        </p:nvSpPr>
        <p:spPr>
          <a:xfrm>
            <a:off x="5992091" y="1690688"/>
            <a:ext cx="4443412" cy="822325"/>
          </a:xfrm>
        </p:spPr>
        <p:txBody>
          <a:bodyPr>
            <a:normAutofit/>
          </a:bodyPr>
          <a:lstStyle/>
          <a:p>
            <a:pPr marL="0" indent="0" algn="ctr">
              <a:lnSpc>
                <a:spcPct val="100000"/>
              </a:lnSpc>
              <a:buNone/>
            </a:pPr>
            <a:r>
              <a:rPr lang="fr-BE" sz="2400" b="1" dirty="0"/>
              <a:t>UI design:</a:t>
            </a:r>
            <a:r>
              <a:rPr lang="fr-BE" sz="2400" dirty="0"/>
              <a:t> User Interface Design</a:t>
            </a:r>
            <a:endParaRPr lang="fr-BE" dirty="0"/>
          </a:p>
        </p:txBody>
      </p:sp>
      <p:sp>
        <p:nvSpPr>
          <p:cNvPr id="6" name="TextBox 5">
            <a:extLst>
              <a:ext uri="{FF2B5EF4-FFF2-40B4-BE49-F238E27FC236}">
                <a16:creationId xmlns:a16="http://schemas.microsoft.com/office/drawing/2014/main" id="{7914C5D7-8061-F980-151C-9CA1A6631626}"/>
              </a:ext>
            </a:extLst>
          </p:cNvPr>
          <p:cNvSpPr txBox="1"/>
          <p:nvPr/>
        </p:nvSpPr>
        <p:spPr>
          <a:xfrm>
            <a:off x="4232563" y="6492875"/>
            <a:ext cx="4311361" cy="276999"/>
          </a:xfrm>
          <a:prstGeom prst="rect">
            <a:avLst/>
          </a:prstGeom>
          <a:noFill/>
        </p:spPr>
        <p:txBody>
          <a:bodyPr wrap="square">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5"/>
              </a:rPr>
              <a:t>https://anmadesign.com/differences-entre-ui-ux/</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2504053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731E6-F359-EDB5-4D75-884011BF741C}"/>
              </a:ext>
            </a:extLst>
          </p:cNvPr>
          <p:cNvSpPr>
            <a:spLocks noGrp="1"/>
          </p:cNvSpPr>
          <p:nvPr>
            <p:ph type="title"/>
          </p:nvPr>
        </p:nvSpPr>
        <p:spPr/>
        <p:txBody>
          <a:bodyPr anchor="ctr">
            <a:normAutofit/>
          </a:bodyPr>
          <a:lstStyle/>
          <a:p>
            <a:r>
              <a:rPr lang="en-US" dirty="0"/>
              <a:t>Benefits of UI/UX design</a:t>
            </a:r>
            <a:endParaRPr lang="fr-BE" dirty="0"/>
          </a:p>
        </p:txBody>
      </p:sp>
      <p:graphicFrame>
        <p:nvGraphicFramePr>
          <p:cNvPr id="7" name="Content Placeholder 2">
            <a:extLst>
              <a:ext uri="{FF2B5EF4-FFF2-40B4-BE49-F238E27FC236}">
                <a16:creationId xmlns:a16="http://schemas.microsoft.com/office/drawing/2014/main" id="{0AFF4D96-1BEA-93A8-6F0E-EB19F92E4408}"/>
              </a:ext>
            </a:extLst>
          </p:cNvPr>
          <p:cNvGraphicFramePr>
            <a:graphicFrameLocks noGrp="1"/>
          </p:cNvGraphicFramePr>
          <p:nvPr>
            <p:ph idx="1"/>
            <p:extLst>
              <p:ext uri="{D42A27DB-BD31-4B8C-83A1-F6EECF244321}">
                <p14:modId xmlns:p14="http://schemas.microsoft.com/office/powerpoint/2010/main" val="9444689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3387573"/>
      </p:ext>
    </p:extLst>
  </p:cSld>
  <p:clrMapOvr>
    <a:masterClrMapping/>
  </p:clrMapOvr>
</p:sld>
</file>

<file path=ppt/theme/theme1.xml><?xml version="1.0" encoding="utf-8"?>
<a:theme xmlns:a="http://schemas.openxmlformats.org/drawingml/2006/main" name="Tema sustav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 dockstate="right" visibility="0" width="350" row="1">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7ADC1A95-6C56-4587-84E8-09CBD922BB3C}">
  <we:reference id="135565c1-a7e4-41ef-a151-04725413e45f" version="2.0.0.0" store="EXCatalog" storeType="EXCatalog"/>
  <we:alternateReferences>
    <we:reference id="WA200005669" version="2.0.0.0" store="en-US"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F9A0C5D6-F2AB-4AF3-A12D-A0C3BAC63C77}">
  <we:reference id="b976bf9e-dd87-459f-840c-210c09b36273" version="3.0.0.2" store="EXCatalog" storeType="EXCatalog"/>
  <we:alternateReferences>
    <we:reference id="WA200005566" version="3.0.0.2"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A4520844CDA6647A1EBFBF70DC0E9D6" ma:contentTypeVersion="18" ma:contentTypeDescription="Crée un document." ma:contentTypeScope="" ma:versionID="9c6b180c23a172d2f63e416b5ad89d43">
  <xsd:schema xmlns:xsd="http://www.w3.org/2001/XMLSchema" xmlns:xs="http://www.w3.org/2001/XMLSchema" xmlns:p="http://schemas.microsoft.com/office/2006/metadata/properties" xmlns:ns3="217e628a-7dd1-4ebc-9dd6-f06149bac755" xmlns:ns4="15d97abc-4b31-4075-bf11-d83a2f703467" targetNamespace="http://schemas.microsoft.com/office/2006/metadata/properties" ma:root="true" ma:fieldsID="28eab79177d563610e75a2ad558b931f" ns3:_="" ns4:_="">
    <xsd:import namespace="217e628a-7dd1-4ebc-9dd6-f06149bac755"/>
    <xsd:import namespace="15d97abc-4b31-4075-bf11-d83a2f703467"/>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7e628a-7dd1-4ebc-9dd6-f06149bac7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5d97abc-4b31-4075-bf11-d83a2f703467" elementFormDefault="qualified">
    <xsd:import namespace="http://schemas.microsoft.com/office/2006/documentManagement/types"/>
    <xsd:import namespace="http://schemas.microsoft.com/office/infopath/2007/PartnerControls"/>
    <xsd:element name="SharedWithUsers" ma:index="1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Partagé avec détails" ma:internalName="SharedWithDetails" ma:readOnly="true">
      <xsd:simpleType>
        <xsd:restriction base="dms:Note">
          <xsd:maxLength value="255"/>
        </xsd:restriction>
      </xsd:simpleType>
    </xsd:element>
    <xsd:element name="SharingHintHash" ma:index="20"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217e628a-7dd1-4ebc-9dd6-f06149bac755" xsi:nil="true"/>
  </documentManagement>
</p:properties>
</file>

<file path=customXml/itemProps1.xml><?xml version="1.0" encoding="utf-8"?>
<ds:datastoreItem xmlns:ds="http://schemas.openxmlformats.org/officeDocument/2006/customXml" ds:itemID="{D297678A-C368-4C20-BFE1-A690791CE8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7e628a-7dd1-4ebc-9dd6-f06149bac755"/>
    <ds:schemaRef ds:uri="15d97abc-4b31-4075-bf11-d83a2f7034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82EE56-CAFF-45FC-A693-AD8F21A4AEBF}">
  <ds:schemaRefs>
    <ds:schemaRef ds:uri="http://schemas.microsoft.com/sharepoint/v3/contenttype/forms"/>
  </ds:schemaRefs>
</ds:datastoreItem>
</file>

<file path=customXml/itemProps3.xml><?xml version="1.0" encoding="utf-8"?>
<ds:datastoreItem xmlns:ds="http://schemas.openxmlformats.org/officeDocument/2006/customXml" ds:itemID="{784CABAF-EFBA-4193-98DE-8CDEF17F22C7}">
  <ds:schemaRefs>
    <ds:schemaRef ds:uri="15d97abc-4b31-4075-bf11-d83a2f703467"/>
    <ds:schemaRef ds:uri="http://purl.org/dc/dcmitype/"/>
    <ds:schemaRef ds:uri="http://schemas.microsoft.com/office/2006/metadata/properties"/>
    <ds:schemaRef ds:uri="http://purl.org/dc/terms/"/>
    <ds:schemaRef ds:uri="http://schemas.microsoft.com/office/infopath/2007/PartnerControls"/>
    <ds:schemaRef ds:uri="217e628a-7dd1-4ebc-9dd6-f06149bac755"/>
    <ds:schemaRef ds:uri="http://www.w3.org/XML/1998/namespace"/>
    <ds:schemaRef ds:uri="http://schemas.microsoft.com/office/2006/documentManagement/type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77653</TotalTime>
  <Words>1948</Words>
  <Application>Microsoft Office PowerPoint</Application>
  <PresentationFormat>Widescreen</PresentationFormat>
  <Paragraphs>182</Paragraphs>
  <Slides>18</Slides>
  <Notes>15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Aptos</vt:lpstr>
      <vt:lpstr>Arial</vt:lpstr>
      <vt:lpstr>Bahnschrift</vt:lpstr>
      <vt:lpstr>Bahnschrift SemiBold</vt:lpstr>
      <vt:lpstr>Bahnschrift SemiLight</vt:lpstr>
      <vt:lpstr>Calibri</vt:lpstr>
      <vt:lpstr>Calibri Light</vt:lpstr>
      <vt:lpstr>Montserrat</vt:lpstr>
      <vt:lpstr>Nunito</vt:lpstr>
      <vt:lpstr>SegoeUI</vt:lpstr>
      <vt:lpstr>sohne</vt:lpstr>
      <vt:lpstr>Wingdings</vt:lpstr>
      <vt:lpstr>Tema sustava Office</vt:lpstr>
      <vt:lpstr>SHIFT4IT</vt:lpstr>
      <vt:lpstr>Introduction to UX-UI</vt:lpstr>
      <vt:lpstr>Module Program</vt:lpstr>
      <vt:lpstr>Two truths and a lie</vt:lpstr>
      <vt:lpstr>Summary</vt:lpstr>
      <vt:lpstr>Introduction to UX &amp; UI</vt:lpstr>
      <vt:lpstr>Introduction to UX &amp; UI</vt:lpstr>
      <vt:lpstr>Definitions</vt:lpstr>
      <vt:lpstr>Benefits of UI/UX design</vt:lpstr>
      <vt:lpstr>UI vs UX DESIGN </vt:lpstr>
      <vt:lpstr>UI vs UX DESIGN</vt:lpstr>
      <vt:lpstr>5 Levels of the User Experience</vt:lpstr>
      <vt:lpstr>UX process</vt:lpstr>
      <vt:lpstr>Introduction to project</vt:lpstr>
      <vt:lpstr>UX-UI practical glossary </vt:lpstr>
      <vt:lpstr>Best free UI/UX tools</vt:lpstr>
      <vt:lpstr>Ressources</vt:lpstr>
      <vt:lpstr>Additional readings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prezentacija</dc:title>
  <dc:creator>Božica Bajčić</dc:creator>
  <cp:lastModifiedBy>Julie Moors</cp:lastModifiedBy>
  <cp:revision>11</cp:revision>
  <dcterms:created xsi:type="dcterms:W3CDTF">2024-02-12T13:35:47Z</dcterms:created>
  <dcterms:modified xsi:type="dcterms:W3CDTF">2025-07-14T07:41:12Z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0x0101005A4520844CDA6647A1EBFBF70DC0E9D6</vt:lpwstr>
  </property>
</Properties>
</file>